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drawings/drawing1.xml" ContentType="application/vnd.openxmlformats-officedocument.drawingml.chartshapes+xml"/>
  <Override PartName="/ppt/presentation.xml" ContentType="application/vnd.openxmlformats-officedocument.presentationml.presentation.main+xml"/>
  <Override PartName="/ppt/slides/slide2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2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2.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charts/chart5.xml" ContentType="application/vnd.openxmlformats-officedocument.drawingml.chart+xml"/>
  <Override PartName="/ppt/charts/chart7.xml" ContentType="application/vnd.openxmlformats-officedocument.drawingml.chart+xml"/>
  <Override PartName="/ppt/charts/chart6.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63" r:id="rId1"/>
  </p:sldMasterIdLst>
  <p:notesMasterIdLst>
    <p:notesMasterId r:id="rId34"/>
  </p:notesMasterIdLst>
  <p:handoutMasterIdLst>
    <p:handoutMasterId r:id="rId35"/>
  </p:handoutMasterIdLst>
  <p:sldIdLst>
    <p:sldId id="267" r:id="rId2"/>
    <p:sldId id="268" r:id="rId3"/>
    <p:sldId id="269" r:id="rId4"/>
    <p:sldId id="324" r:id="rId5"/>
    <p:sldId id="326" r:id="rId6"/>
    <p:sldId id="327" r:id="rId7"/>
    <p:sldId id="322" r:id="rId8"/>
    <p:sldId id="280" r:id="rId9"/>
    <p:sldId id="282" r:id="rId10"/>
    <p:sldId id="279" r:id="rId11"/>
    <p:sldId id="320" r:id="rId12"/>
    <p:sldId id="271" r:id="rId13"/>
    <p:sldId id="273" r:id="rId14"/>
    <p:sldId id="328" r:id="rId15"/>
    <p:sldId id="275" r:id="rId16"/>
    <p:sldId id="272" r:id="rId17"/>
    <p:sldId id="292" r:id="rId18"/>
    <p:sldId id="287" r:id="rId19"/>
    <p:sldId id="290" r:id="rId20"/>
    <p:sldId id="293" r:id="rId21"/>
    <p:sldId id="304" r:id="rId22"/>
    <p:sldId id="295" r:id="rId23"/>
    <p:sldId id="297" r:id="rId24"/>
    <p:sldId id="311" r:id="rId25"/>
    <p:sldId id="308" r:id="rId26"/>
    <p:sldId id="309" r:id="rId27"/>
    <p:sldId id="312" r:id="rId28"/>
    <p:sldId id="321" r:id="rId29"/>
    <p:sldId id="313" r:id="rId30"/>
    <p:sldId id="318" r:id="rId31"/>
    <p:sldId id="317" r:id="rId32"/>
    <p:sldId id="319" r:id="rId33"/>
  </p:sldIdLst>
  <p:sldSz cx="9144000" cy="6858000" type="screen4x3"/>
  <p:notesSz cx="6797675" cy="9926638"/>
  <p:defaultTextStyle>
    <a:defPPr>
      <a:defRPr lang="da-DK"/>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732"/>
    <a:srgbClr val="000000"/>
    <a:srgbClr val="09562C"/>
    <a:srgbClr val="003300"/>
    <a:srgbClr val="2F2F2F"/>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346" autoAdjust="0"/>
    <p:restoredTop sz="94660"/>
  </p:normalViewPr>
  <p:slideViewPr>
    <p:cSldViewPr snapToObjects="1">
      <p:cViewPr>
        <p:scale>
          <a:sx n="70" d="100"/>
          <a:sy n="70" d="100"/>
        </p:scale>
        <p:origin x="-3600" y="-1344"/>
      </p:cViewPr>
      <p:guideLst>
        <p:guide orient="horz" pos="935"/>
        <p:guide pos="612"/>
      </p:guideLst>
    </p:cSldViewPr>
  </p:slideViewPr>
  <p:notesTextViewPr>
    <p:cViewPr>
      <p:scale>
        <a:sx n="1" d="1"/>
        <a:sy n="1" d="1"/>
      </p:scale>
      <p:origin x="0" y="0"/>
    </p:cViewPr>
  </p:notesTextViewPr>
  <p:sorterViewPr>
    <p:cViewPr>
      <p:scale>
        <a:sx n="100" d="100"/>
        <a:sy n="100" d="100"/>
      </p:scale>
      <p:origin x="0" y="1476"/>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565892288771034E-2"/>
          <c:y val="0.12009645809835021"/>
          <c:w val="0.87096085327751105"/>
          <c:h val="0.64413954844810772"/>
        </c:manualLayout>
      </c:layout>
      <c:scatterChart>
        <c:scatterStyle val="lineMarker"/>
        <c:varyColors val="0"/>
        <c:ser>
          <c:idx val="0"/>
          <c:order val="0"/>
          <c:tx>
            <c:v>Kvælstof</c:v>
          </c:tx>
          <c:spPr>
            <a:ln w="28575">
              <a:noFill/>
            </a:ln>
          </c:spPr>
          <c:marker>
            <c:symbol val="diamond"/>
            <c:size val="7"/>
          </c:marker>
          <c:trendline>
            <c:spPr>
              <a:ln w="25400"/>
            </c:spPr>
            <c:trendlineType val="linear"/>
            <c:dispRSqr val="0"/>
            <c:dispEq val="0"/>
          </c:trendline>
          <c:trendline>
            <c:spPr>
              <a:ln>
                <a:solidFill>
                  <a:srgbClr val="00B0F0"/>
                </a:solidFill>
              </a:ln>
            </c:spPr>
            <c:trendlineType val="linear"/>
            <c:dispRSqr val="0"/>
            <c:dispEq val="0"/>
          </c:trendline>
          <c:xVal>
            <c:numRef>
              <c:f>Data_Figurer!$F$2:$F$27</c:f>
              <c:numCache>
                <c:formatCode>General</c:formatCode>
                <c:ptCount val="26"/>
                <c:pt idx="0">
                  <c:v>26</c:v>
                </c:pt>
                <c:pt idx="1">
                  <c:v>26</c:v>
                </c:pt>
                <c:pt idx="2">
                  <c:v>26</c:v>
                </c:pt>
                <c:pt idx="3">
                  <c:v>19</c:v>
                </c:pt>
                <c:pt idx="4">
                  <c:v>46</c:v>
                </c:pt>
                <c:pt idx="5">
                  <c:v>46</c:v>
                </c:pt>
                <c:pt idx="6">
                  <c:v>46</c:v>
                </c:pt>
                <c:pt idx="7">
                  <c:v>45</c:v>
                </c:pt>
                <c:pt idx="8">
                  <c:v>59</c:v>
                </c:pt>
                <c:pt idx="9">
                  <c:v>19</c:v>
                </c:pt>
                <c:pt idx="10">
                  <c:v>19</c:v>
                </c:pt>
                <c:pt idx="11">
                  <c:v>47</c:v>
                </c:pt>
                <c:pt idx="12">
                  <c:v>47</c:v>
                </c:pt>
                <c:pt idx="13">
                  <c:v>57</c:v>
                </c:pt>
                <c:pt idx="14">
                  <c:v>57</c:v>
                </c:pt>
                <c:pt idx="15">
                  <c:v>17</c:v>
                </c:pt>
                <c:pt idx="16">
                  <c:v>17</c:v>
                </c:pt>
                <c:pt idx="17">
                  <c:v>41</c:v>
                </c:pt>
                <c:pt idx="18">
                  <c:v>44</c:v>
                </c:pt>
                <c:pt idx="19">
                  <c:v>46</c:v>
                </c:pt>
                <c:pt idx="20">
                  <c:v>67</c:v>
                </c:pt>
                <c:pt idx="21">
                  <c:v>76</c:v>
                </c:pt>
                <c:pt idx="22">
                  <c:v>14</c:v>
                </c:pt>
                <c:pt idx="23">
                  <c:v>14</c:v>
                </c:pt>
                <c:pt idx="24">
                  <c:v>44</c:v>
                </c:pt>
                <c:pt idx="25">
                  <c:v>44</c:v>
                </c:pt>
              </c:numCache>
            </c:numRef>
          </c:xVal>
          <c:yVal>
            <c:numRef>
              <c:f>Data_Figurer!$K$2:$K$27</c:f>
              <c:numCache>
                <c:formatCode>General</c:formatCode>
                <c:ptCount val="26"/>
                <c:pt idx="0">
                  <c:v>4.24</c:v>
                </c:pt>
                <c:pt idx="1">
                  <c:v>4.45</c:v>
                </c:pt>
                <c:pt idx="2">
                  <c:v>4.4000000000000004</c:v>
                </c:pt>
                <c:pt idx="3">
                  <c:v>4.9800000000000004</c:v>
                </c:pt>
                <c:pt idx="4">
                  <c:v>2.5499999999999998</c:v>
                </c:pt>
                <c:pt idx="5">
                  <c:v>2.84</c:v>
                </c:pt>
                <c:pt idx="6">
                  <c:v>2.68</c:v>
                </c:pt>
                <c:pt idx="7">
                  <c:v>4.2</c:v>
                </c:pt>
                <c:pt idx="8">
                  <c:v>2.66</c:v>
                </c:pt>
                <c:pt idx="9">
                  <c:v>5.28</c:v>
                </c:pt>
                <c:pt idx="10">
                  <c:v>5.29</c:v>
                </c:pt>
                <c:pt idx="11">
                  <c:v>3.15</c:v>
                </c:pt>
                <c:pt idx="12">
                  <c:v>3.11</c:v>
                </c:pt>
                <c:pt idx="13">
                  <c:v>3.05</c:v>
                </c:pt>
                <c:pt idx="14">
                  <c:v>2.5</c:v>
                </c:pt>
                <c:pt idx="15">
                  <c:v>4.79</c:v>
                </c:pt>
                <c:pt idx="16">
                  <c:v>4.51</c:v>
                </c:pt>
                <c:pt idx="17">
                  <c:v>4.1900000000000004</c:v>
                </c:pt>
                <c:pt idx="18">
                  <c:v>3.53</c:v>
                </c:pt>
                <c:pt idx="19">
                  <c:v>2.93</c:v>
                </c:pt>
                <c:pt idx="20">
                  <c:v>3.02</c:v>
                </c:pt>
                <c:pt idx="21">
                  <c:v>1.86</c:v>
                </c:pt>
                <c:pt idx="22">
                  <c:v>4.46</c:v>
                </c:pt>
                <c:pt idx="23">
                  <c:v>4.12</c:v>
                </c:pt>
                <c:pt idx="24">
                  <c:v>3.8</c:v>
                </c:pt>
                <c:pt idx="25">
                  <c:v>2.95</c:v>
                </c:pt>
              </c:numCache>
            </c:numRef>
          </c:yVal>
          <c:smooth val="0"/>
        </c:ser>
        <c:ser>
          <c:idx val="1"/>
          <c:order val="1"/>
          <c:tx>
            <c:v>Kalium</c:v>
          </c:tx>
          <c:spPr>
            <a:ln w="28575">
              <a:noFill/>
            </a:ln>
          </c:spPr>
          <c:marker>
            <c:symbol val="square"/>
            <c:size val="7"/>
            <c:spPr>
              <a:solidFill>
                <a:srgbClr val="FF0000"/>
              </a:solidFill>
            </c:spPr>
          </c:marker>
          <c:trendline>
            <c:spPr>
              <a:ln w="25400">
                <a:solidFill>
                  <a:srgbClr val="FF0000"/>
                </a:solidFill>
              </a:ln>
            </c:spPr>
            <c:trendlineType val="log"/>
            <c:dispRSqr val="0"/>
            <c:dispEq val="0"/>
          </c:trendline>
          <c:xVal>
            <c:numRef>
              <c:f>Data_Figurer!$F$2:$F$27</c:f>
              <c:numCache>
                <c:formatCode>General</c:formatCode>
                <c:ptCount val="26"/>
                <c:pt idx="0">
                  <c:v>26</c:v>
                </c:pt>
                <c:pt idx="1">
                  <c:v>26</c:v>
                </c:pt>
                <c:pt idx="2">
                  <c:v>26</c:v>
                </c:pt>
                <c:pt idx="3">
                  <c:v>19</c:v>
                </c:pt>
                <c:pt idx="4">
                  <c:v>46</c:v>
                </c:pt>
                <c:pt idx="5">
                  <c:v>46</c:v>
                </c:pt>
                <c:pt idx="6">
                  <c:v>46</c:v>
                </c:pt>
                <c:pt idx="7">
                  <c:v>45</c:v>
                </c:pt>
                <c:pt idx="8">
                  <c:v>59</c:v>
                </c:pt>
                <c:pt idx="9">
                  <c:v>19</c:v>
                </c:pt>
                <c:pt idx="10">
                  <c:v>19</c:v>
                </c:pt>
                <c:pt idx="11">
                  <c:v>47</c:v>
                </c:pt>
                <c:pt idx="12">
                  <c:v>47</c:v>
                </c:pt>
                <c:pt idx="13">
                  <c:v>57</c:v>
                </c:pt>
                <c:pt idx="14">
                  <c:v>57</c:v>
                </c:pt>
                <c:pt idx="15">
                  <c:v>17</c:v>
                </c:pt>
                <c:pt idx="16">
                  <c:v>17</c:v>
                </c:pt>
                <c:pt idx="17">
                  <c:v>41</c:v>
                </c:pt>
                <c:pt idx="18">
                  <c:v>44</c:v>
                </c:pt>
                <c:pt idx="19">
                  <c:v>46</c:v>
                </c:pt>
                <c:pt idx="20">
                  <c:v>67</c:v>
                </c:pt>
                <c:pt idx="21">
                  <c:v>76</c:v>
                </c:pt>
                <c:pt idx="22">
                  <c:v>14</c:v>
                </c:pt>
                <c:pt idx="23">
                  <c:v>14</c:v>
                </c:pt>
                <c:pt idx="24">
                  <c:v>44</c:v>
                </c:pt>
                <c:pt idx="25">
                  <c:v>44</c:v>
                </c:pt>
              </c:numCache>
            </c:numRef>
          </c:xVal>
          <c:yVal>
            <c:numRef>
              <c:f>Data_Figurer!$M$2:$M$27</c:f>
              <c:numCache>
                <c:formatCode>General</c:formatCode>
                <c:ptCount val="26"/>
                <c:pt idx="0">
                  <c:v>2.15</c:v>
                </c:pt>
                <c:pt idx="1">
                  <c:v>2.44</c:v>
                </c:pt>
                <c:pt idx="2">
                  <c:v>2.13</c:v>
                </c:pt>
                <c:pt idx="3">
                  <c:v>1.9</c:v>
                </c:pt>
                <c:pt idx="4">
                  <c:v>2.11</c:v>
                </c:pt>
                <c:pt idx="5">
                  <c:v>2.5499999999999998</c:v>
                </c:pt>
                <c:pt idx="6">
                  <c:v>2.92</c:v>
                </c:pt>
                <c:pt idx="7">
                  <c:v>2.2599999999999998</c:v>
                </c:pt>
                <c:pt idx="8">
                  <c:v>2.78</c:v>
                </c:pt>
                <c:pt idx="9">
                  <c:v>3.28</c:v>
                </c:pt>
                <c:pt idx="10">
                  <c:v>3.52</c:v>
                </c:pt>
                <c:pt idx="11">
                  <c:v>2.87</c:v>
                </c:pt>
                <c:pt idx="12">
                  <c:v>2.91</c:v>
                </c:pt>
                <c:pt idx="13">
                  <c:v>2.2599999999999998</c:v>
                </c:pt>
                <c:pt idx="14">
                  <c:v>2.1</c:v>
                </c:pt>
                <c:pt idx="15">
                  <c:v>4.05</c:v>
                </c:pt>
                <c:pt idx="16">
                  <c:v>3.45</c:v>
                </c:pt>
                <c:pt idx="17">
                  <c:v>2.73</c:v>
                </c:pt>
                <c:pt idx="18">
                  <c:v>3.65</c:v>
                </c:pt>
                <c:pt idx="19">
                  <c:v>3.26</c:v>
                </c:pt>
                <c:pt idx="20">
                  <c:v>1.74</c:v>
                </c:pt>
                <c:pt idx="21">
                  <c:v>1.86</c:v>
                </c:pt>
                <c:pt idx="22">
                  <c:v>2.71</c:v>
                </c:pt>
                <c:pt idx="23">
                  <c:v>1.71</c:v>
                </c:pt>
                <c:pt idx="24">
                  <c:v>1.47</c:v>
                </c:pt>
                <c:pt idx="25">
                  <c:v>3.47</c:v>
                </c:pt>
              </c:numCache>
            </c:numRef>
          </c:yVal>
          <c:smooth val="0"/>
        </c:ser>
        <c:dLbls>
          <c:showLegendKey val="0"/>
          <c:showVal val="0"/>
          <c:showCatName val="0"/>
          <c:showSerName val="0"/>
          <c:showPercent val="0"/>
          <c:showBubbleSize val="0"/>
        </c:dLbls>
        <c:axId val="5430656"/>
        <c:axId val="5461120"/>
      </c:scatterChart>
      <c:valAx>
        <c:axId val="5430656"/>
        <c:scaling>
          <c:orientation val="minMax"/>
        </c:scaling>
        <c:delete val="0"/>
        <c:axPos val="b"/>
        <c:numFmt formatCode="General" sourceLinked="1"/>
        <c:majorTickMark val="out"/>
        <c:minorTickMark val="none"/>
        <c:tickLblPos val="nextTo"/>
        <c:crossAx val="5461120"/>
        <c:crosses val="autoZero"/>
        <c:crossBetween val="midCat"/>
      </c:valAx>
      <c:valAx>
        <c:axId val="5461120"/>
        <c:scaling>
          <c:orientation val="minMax"/>
        </c:scaling>
        <c:delete val="0"/>
        <c:axPos val="l"/>
        <c:majorGridlines/>
        <c:title>
          <c:tx>
            <c:rich>
              <a:bodyPr rot="-5400000" vert="horz"/>
              <a:lstStyle/>
              <a:p>
                <a:pPr>
                  <a:defRPr/>
                </a:pPr>
                <a:r>
                  <a:rPr lang="en-US" dirty="0" err="1">
                    <a:solidFill>
                      <a:schemeClr val="tx1"/>
                    </a:solidFill>
                  </a:rPr>
                  <a:t>Procent</a:t>
                </a:r>
                <a:r>
                  <a:rPr lang="en-US" dirty="0">
                    <a:solidFill>
                      <a:schemeClr val="tx1"/>
                    </a:solidFill>
                  </a:rPr>
                  <a:t> </a:t>
                </a:r>
                <a:r>
                  <a:rPr lang="en-US" dirty="0" err="1">
                    <a:solidFill>
                      <a:schemeClr val="tx1"/>
                    </a:solidFill>
                  </a:rPr>
                  <a:t>i</a:t>
                </a:r>
                <a:r>
                  <a:rPr lang="en-US" dirty="0">
                    <a:solidFill>
                      <a:schemeClr val="tx1"/>
                    </a:solidFill>
                  </a:rPr>
                  <a:t> TS</a:t>
                </a:r>
              </a:p>
            </c:rich>
          </c:tx>
          <c:layout>
            <c:manualLayout>
              <c:xMode val="edge"/>
              <c:yMode val="edge"/>
              <c:x val="3.349652182895858E-3"/>
              <c:y val="0.31969227918592746"/>
            </c:manualLayout>
          </c:layout>
          <c:overlay val="0"/>
        </c:title>
        <c:numFmt formatCode="General" sourceLinked="1"/>
        <c:majorTickMark val="out"/>
        <c:minorTickMark val="none"/>
        <c:tickLblPos val="nextTo"/>
        <c:crossAx val="5430656"/>
        <c:crosses val="autoZero"/>
        <c:crossBetween val="midCat"/>
      </c:valAx>
      <c:spPr>
        <a:noFill/>
      </c:spPr>
    </c:plotArea>
    <c:legend>
      <c:legendPos val="b"/>
      <c:legendEntry>
        <c:idx val="2"/>
        <c:delete val="1"/>
      </c:legendEntry>
      <c:legendEntry>
        <c:idx val="3"/>
        <c:delete val="1"/>
      </c:legendEntry>
      <c:legendEntry>
        <c:idx val="4"/>
        <c:delete val="1"/>
      </c:legendEntry>
      <c:layout>
        <c:manualLayout>
          <c:xMode val="edge"/>
          <c:yMode val="edge"/>
          <c:x val="0.34353224885344125"/>
          <c:y val="0.88120248457981165"/>
          <c:w val="0.31602970040365885"/>
          <c:h val="7.2893170335177809E-2"/>
        </c:manualLayout>
      </c:layout>
      <c:overlay val="0"/>
      <c:txPr>
        <a:bodyPr/>
        <a:lstStyle/>
        <a:p>
          <a:pPr>
            <a:defRPr>
              <a:solidFill>
                <a:srgbClr val="002060"/>
              </a:solidFill>
            </a:defRPr>
          </a:pPr>
          <a:endParaRPr lang="da-DK"/>
        </a:p>
      </c:txPr>
    </c:legend>
    <c:plotVisOnly val="1"/>
    <c:dispBlanksAs val="gap"/>
    <c:showDLblsOverMax val="0"/>
  </c:chart>
  <c:spPr>
    <a:noFill/>
  </c:spPr>
  <c:txPr>
    <a:bodyPr/>
    <a:lstStyle/>
    <a:p>
      <a:pPr>
        <a:defRPr sz="2000" baseline="0">
          <a:solidFill>
            <a:schemeClr val="bg1"/>
          </a:solidFill>
        </a:defRPr>
      </a:pPr>
      <a:endParaRPr lang="da-DK"/>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Fosfor, svovl og magnesium</a:t>
            </a:r>
          </a:p>
        </c:rich>
      </c:tx>
      <c:layout/>
      <c:overlay val="0"/>
    </c:title>
    <c:autoTitleDeleted val="0"/>
    <c:plotArea>
      <c:layout>
        <c:manualLayout>
          <c:layoutTarget val="inner"/>
          <c:xMode val="edge"/>
          <c:yMode val="edge"/>
          <c:x val="0.11007107420063424"/>
          <c:y val="0.15022956743912655"/>
          <c:w val="0.85692515854172902"/>
          <c:h val="0.68214426394076455"/>
        </c:manualLayout>
      </c:layout>
      <c:scatterChart>
        <c:scatterStyle val="lineMarker"/>
        <c:varyColors val="0"/>
        <c:ser>
          <c:idx val="0"/>
          <c:order val="0"/>
          <c:tx>
            <c:v>Svovl</c:v>
          </c:tx>
          <c:spPr>
            <a:ln w="28575">
              <a:noFill/>
            </a:ln>
          </c:spPr>
          <c:marker>
            <c:symbol val="diamond"/>
            <c:size val="8"/>
            <c:spPr>
              <a:solidFill>
                <a:srgbClr val="FF0000"/>
              </a:solidFill>
            </c:spPr>
          </c:marker>
          <c:trendline>
            <c:spPr>
              <a:ln w="25400">
                <a:solidFill>
                  <a:srgbClr val="FF0000"/>
                </a:solidFill>
              </a:ln>
            </c:spPr>
            <c:trendlineType val="poly"/>
            <c:order val="2"/>
            <c:dispRSqr val="0"/>
            <c:dispEq val="0"/>
          </c:trendline>
          <c:xVal>
            <c:numRef>
              <c:f>Data_Figurer!$F$2:$F$27</c:f>
              <c:numCache>
                <c:formatCode>General</c:formatCode>
                <c:ptCount val="26"/>
                <c:pt idx="0">
                  <c:v>26</c:v>
                </c:pt>
                <c:pt idx="1">
                  <c:v>26</c:v>
                </c:pt>
                <c:pt idx="2">
                  <c:v>26</c:v>
                </c:pt>
                <c:pt idx="3">
                  <c:v>19</c:v>
                </c:pt>
                <c:pt idx="4">
                  <c:v>46</c:v>
                </c:pt>
                <c:pt idx="5">
                  <c:v>46</c:v>
                </c:pt>
                <c:pt idx="6">
                  <c:v>46</c:v>
                </c:pt>
                <c:pt idx="7">
                  <c:v>45</c:v>
                </c:pt>
                <c:pt idx="8">
                  <c:v>59</c:v>
                </c:pt>
                <c:pt idx="9">
                  <c:v>19</c:v>
                </c:pt>
                <c:pt idx="10">
                  <c:v>19</c:v>
                </c:pt>
                <c:pt idx="11">
                  <c:v>47</c:v>
                </c:pt>
                <c:pt idx="12">
                  <c:v>47</c:v>
                </c:pt>
                <c:pt idx="13">
                  <c:v>57</c:v>
                </c:pt>
                <c:pt idx="14">
                  <c:v>57</c:v>
                </c:pt>
                <c:pt idx="15">
                  <c:v>17</c:v>
                </c:pt>
                <c:pt idx="16">
                  <c:v>17</c:v>
                </c:pt>
                <c:pt idx="17">
                  <c:v>41</c:v>
                </c:pt>
                <c:pt idx="18">
                  <c:v>44</c:v>
                </c:pt>
                <c:pt idx="19">
                  <c:v>46</c:v>
                </c:pt>
                <c:pt idx="20">
                  <c:v>67</c:v>
                </c:pt>
                <c:pt idx="21">
                  <c:v>76</c:v>
                </c:pt>
                <c:pt idx="22">
                  <c:v>14</c:v>
                </c:pt>
                <c:pt idx="23">
                  <c:v>14</c:v>
                </c:pt>
                <c:pt idx="24">
                  <c:v>44</c:v>
                </c:pt>
                <c:pt idx="25">
                  <c:v>44</c:v>
                </c:pt>
              </c:numCache>
            </c:numRef>
          </c:xVal>
          <c:yVal>
            <c:numRef>
              <c:f>Data_Figurer!$G$2:$G$27</c:f>
              <c:numCache>
                <c:formatCode>General</c:formatCode>
                <c:ptCount val="26"/>
                <c:pt idx="0">
                  <c:v>0.24</c:v>
                </c:pt>
                <c:pt idx="1">
                  <c:v>0.2</c:v>
                </c:pt>
                <c:pt idx="2">
                  <c:v>0.28000000000000003</c:v>
                </c:pt>
                <c:pt idx="3">
                  <c:v>0.2</c:v>
                </c:pt>
                <c:pt idx="4">
                  <c:v>0.09</c:v>
                </c:pt>
                <c:pt idx="5">
                  <c:v>0.11</c:v>
                </c:pt>
                <c:pt idx="6">
                  <c:v>0.12</c:v>
                </c:pt>
                <c:pt idx="7">
                  <c:v>0.17</c:v>
                </c:pt>
                <c:pt idx="8">
                  <c:v>0.12</c:v>
                </c:pt>
                <c:pt idx="9">
                  <c:v>0.3</c:v>
                </c:pt>
                <c:pt idx="10">
                  <c:v>0.26</c:v>
                </c:pt>
                <c:pt idx="11">
                  <c:v>0.14000000000000001</c:v>
                </c:pt>
                <c:pt idx="12">
                  <c:v>0.13</c:v>
                </c:pt>
                <c:pt idx="13">
                  <c:v>0.14000000000000001</c:v>
                </c:pt>
                <c:pt idx="14">
                  <c:v>0.1</c:v>
                </c:pt>
                <c:pt idx="15">
                  <c:v>0.22</c:v>
                </c:pt>
                <c:pt idx="16">
                  <c:v>0.22</c:v>
                </c:pt>
                <c:pt idx="17">
                  <c:v>0.21</c:v>
                </c:pt>
                <c:pt idx="18">
                  <c:v>0.15</c:v>
                </c:pt>
                <c:pt idx="19">
                  <c:v>0.13</c:v>
                </c:pt>
                <c:pt idx="20">
                  <c:v>0.1</c:v>
                </c:pt>
                <c:pt idx="21">
                  <c:v>0.14000000000000001</c:v>
                </c:pt>
                <c:pt idx="22">
                  <c:v>0.19</c:v>
                </c:pt>
                <c:pt idx="23">
                  <c:v>0.2</c:v>
                </c:pt>
                <c:pt idx="24">
                  <c:v>0.15</c:v>
                </c:pt>
                <c:pt idx="25">
                  <c:v>0.14000000000000001</c:v>
                </c:pt>
              </c:numCache>
            </c:numRef>
          </c:yVal>
          <c:smooth val="0"/>
        </c:ser>
        <c:ser>
          <c:idx val="1"/>
          <c:order val="1"/>
          <c:tx>
            <c:v>Fosfor</c:v>
          </c:tx>
          <c:spPr>
            <a:ln w="28575">
              <a:noFill/>
            </a:ln>
          </c:spPr>
          <c:marker>
            <c:symbol val="square"/>
            <c:size val="7"/>
            <c:spPr>
              <a:solidFill>
                <a:srgbClr val="0070C0"/>
              </a:solidFill>
            </c:spPr>
          </c:marker>
          <c:trendline>
            <c:spPr>
              <a:ln w="25400">
                <a:solidFill>
                  <a:srgbClr val="0070C0"/>
                </a:solidFill>
              </a:ln>
            </c:spPr>
            <c:trendlineType val="poly"/>
            <c:order val="2"/>
            <c:dispRSqr val="0"/>
            <c:dispEq val="0"/>
          </c:trendline>
          <c:xVal>
            <c:numRef>
              <c:f>Data_Figurer!$F$2:$F$27</c:f>
              <c:numCache>
                <c:formatCode>General</c:formatCode>
                <c:ptCount val="26"/>
                <c:pt idx="0">
                  <c:v>26</c:v>
                </c:pt>
                <c:pt idx="1">
                  <c:v>26</c:v>
                </c:pt>
                <c:pt idx="2">
                  <c:v>26</c:v>
                </c:pt>
                <c:pt idx="3">
                  <c:v>19</c:v>
                </c:pt>
                <c:pt idx="4">
                  <c:v>46</c:v>
                </c:pt>
                <c:pt idx="5">
                  <c:v>46</c:v>
                </c:pt>
                <c:pt idx="6">
                  <c:v>46</c:v>
                </c:pt>
                <c:pt idx="7">
                  <c:v>45</c:v>
                </c:pt>
                <c:pt idx="8">
                  <c:v>59</c:v>
                </c:pt>
                <c:pt idx="9">
                  <c:v>19</c:v>
                </c:pt>
                <c:pt idx="10">
                  <c:v>19</c:v>
                </c:pt>
                <c:pt idx="11">
                  <c:v>47</c:v>
                </c:pt>
                <c:pt idx="12">
                  <c:v>47</c:v>
                </c:pt>
                <c:pt idx="13">
                  <c:v>57</c:v>
                </c:pt>
                <c:pt idx="14">
                  <c:v>57</c:v>
                </c:pt>
                <c:pt idx="15">
                  <c:v>17</c:v>
                </c:pt>
                <c:pt idx="16">
                  <c:v>17</c:v>
                </c:pt>
                <c:pt idx="17">
                  <c:v>41</c:v>
                </c:pt>
                <c:pt idx="18">
                  <c:v>44</c:v>
                </c:pt>
                <c:pt idx="19">
                  <c:v>46</c:v>
                </c:pt>
                <c:pt idx="20">
                  <c:v>67</c:v>
                </c:pt>
                <c:pt idx="21">
                  <c:v>76</c:v>
                </c:pt>
                <c:pt idx="22">
                  <c:v>14</c:v>
                </c:pt>
                <c:pt idx="23">
                  <c:v>14</c:v>
                </c:pt>
                <c:pt idx="24">
                  <c:v>44</c:v>
                </c:pt>
                <c:pt idx="25">
                  <c:v>44</c:v>
                </c:pt>
              </c:numCache>
            </c:numRef>
          </c:xVal>
          <c:yVal>
            <c:numRef>
              <c:f>Data_Figurer!$L$2:$L$27</c:f>
              <c:numCache>
                <c:formatCode>General</c:formatCode>
                <c:ptCount val="26"/>
                <c:pt idx="0">
                  <c:v>0.35</c:v>
                </c:pt>
                <c:pt idx="1">
                  <c:v>0.38</c:v>
                </c:pt>
                <c:pt idx="2">
                  <c:v>0.39</c:v>
                </c:pt>
                <c:pt idx="3">
                  <c:v>0.43</c:v>
                </c:pt>
                <c:pt idx="4">
                  <c:v>0.27</c:v>
                </c:pt>
                <c:pt idx="5">
                  <c:v>0.26</c:v>
                </c:pt>
                <c:pt idx="6">
                  <c:v>0.21</c:v>
                </c:pt>
                <c:pt idx="7">
                  <c:v>0.48</c:v>
                </c:pt>
                <c:pt idx="8">
                  <c:v>0.41</c:v>
                </c:pt>
                <c:pt idx="9">
                  <c:v>0.54</c:v>
                </c:pt>
                <c:pt idx="10">
                  <c:v>0.67</c:v>
                </c:pt>
                <c:pt idx="11">
                  <c:v>0.45</c:v>
                </c:pt>
                <c:pt idx="12">
                  <c:v>0.49</c:v>
                </c:pt>
                <c:pt idx="13">
                  <c:v>0.4</c:v>
                </c:pt>
                <c:pt idx="14">
                  <c:v>0.38</c:v>
                </c:pt>
                <c:pt idx="15">
                  <c:v>0.45</c:v>
                </c:pt>
                <c:pt idx="16">
                  <c:v>0.4</c:v>
                </c:pt>
                <c:pt idx="17">
                  <c:v>0.28000000000000003</c:v>
                </c:pt>
                <c:pt idx="18">
                  <c:v>0.24</c:v>
                </c:pt>
                <c:pt idx="19">
                  <c:v>0.21</c:v>
                </c:pt>
                <c:pt idx="20">
                  <c:v>0.28999999999999998</c:v>
                </c:pt>
                <c:pt idx="21">
                  <c:v>0.32</c:v>
                </c:pt>
                <c:pt idx="22">
                  <c:v>0.36</c:v>
                </c:pt>
                <c:pt idx="23">
                  <c:v>0.24</c:v>
                </c:pt>
                <c:pt idx="24">
                  <c:v>0.2</c:v>
                </c:pt>
                <c:pt idx="25">
                  <c:v>0.55000000000000004</c:v>
                </c:pt>
              </c:numCache>
            </c:numRef>
          </c:yVal>
          <c:smooth val="0"/>
        </c:ser>
        <c:ser>
          <c:idx val="2"/>
          <c:order val="2"/>
          <c:tx>
            <c:v>Magnesium</c:v>
          </c:tx>
          <c:spPr>
            <a:ln w="28575">
              <a:noFill/>
            </a:ln>
          </c:spPr>
          <c:marker>
            <c:symbol val="triangle"/>
            <c:size val="7"/>
            <c:spPr>
              <a:solidFill>
                <a:srgbClr val="00B050"/>
              </a:solidFill>
            </c:spPr>
          </c:marker>
          <c:trendline>
            <c:spPr>
              <a:ln w="25400">
                <a:solidFill>
                  <a:srgbClr val="00B050"/>
                </a:solidFill>
              </a:ln>
            </c:spPr>
            <c:trendlineType val="poly"/>
            <c:order val="2"/>
            <c:dispRSqr val="0"/>
            <c:dispEq val="0"/>
          </c:trendline>
          <c:xVal>
            <c:numRef>
              <c:f>Data_Figurer!$F$2:$F$27</c:f>
              <c:numCache>
                <c:formatCode>General</c:formatCode>
                <c:ptCount val="26"/>
                <c:pt idx="0">
                  <c:v>26</c:v>
                </c:pt>
                <c:pt idx="1">
                  <c:v>26</c:v>
                </c:pt>
                <c:pt idx="2">
                  <c:v>26</c:v>
                </c:pt>
                <c:pt idx="3">
                  <c:v>19</c:v>
                </c:pt>
                <c:pt idx="4">
                  <c:v>46</c:v>
                </c:pt>
                <c:pt idx="5">
                  <c:v>46</c:v>
                </c:pt>
                <c:pt idx="6">
                  <c:v>46</c:v>
                </c:pt>
                <c:pt idx="7">
                  <c:v>45</c:v>
                </c:pt>
                <c:pt idx="8">
                  <c:v>59</c:v>
                </c:pt>
                <c:pt idx="9">
                  <c:v>19</c:v>
                </c:pt>
                <c:pt idx="10">
                  <c:v>19</c:v>
                </c:pt>
                <c:pt idx="11">
                  <c:v>47</c:v>
                </c:pt>
                <c:pt idx="12">
                  <c:v>47</c:v>
                </c:pt>
                <c:pt idx="13">
                  <c:v>57</c:v>
                </c:pt>
                <c:pt idx="14">
                  <c:v>57</c:v>
                </c:pt>
                <c:pt idx="15">
                  <c:v>17</c:v>
                </c:pt>
                <c:pt idx="16">
                  <c:v>17</c:v>
                </c:pt>
                <c:pt idx="17">
                  <c:v>41</c:v>
                </c:pt>
                <c:pt idx="18">
                  <c:v>44</c:v>
                </c:pt>
                <c:pt idx="19">
                  <c:v>46</c:v>
                </c:pt>
                <c:pt idx="20">
                  <c:v>67</c:v>
                </c:pt>
                <c:pt idx="21">
                  <c:v>76</c:v>
                </c:pt>
                <c:pt idx="22">
                  <c:v>14</c:v>
                </c:pt>
                <c:pt idx="23">
                  <c:v>14</c:v>
                </c:pt>
                <c:pt idx="24">
                  <c:v>44</c:v>
                </c:pt>
                <c:pt idx="25">
                  <c:v>44</c:v>
                </c:pt>
              </c:numCache>
            </c:numRef>
          </c:xVal>
          <c:yVal>
            <c:numRef>
              <c:f>Data_Figurer!$N$2:$N$27</c:f>
              <c:numCache>
                <c:formatCode>General</c:formatCode>
                <c:ptCount val="26"/>
                <c:pt idx="0">
                  <c:v>0.3</c:v>
                </c:pt>
                <c:pt idx="1">
                  <c:v>0.17</c:v>
                </c:pt>
                <c:pt idx="2">
                  <c:v>0.17</c:v>
                </c:pt>
                <c:pt idx="3">
                  <c:v>0.16</c:v>
                </c:pt>
                <c:pt idx="4">
                  <c:v>0.16</c:v>
                </c:pt>
                <c:pt idx="5">
                  <c:v>0.12</c:v>
                </c:pt>
                <c:pt idx="6">
                  <c:v>0.1</c:v>
                </c:pt>
                <c:pt idx="7">
                  <c:v>0.2</c:v>
                </c:pt>
                <c:pt idx="8">
                  <c:v>0.13</c:v>
                </c:pt>
                <c:pt idx="9">
                  <c:v>0.19</c:v>
                </c:pt>
                <c:pt idx="10">
                  <c:v>0.17</c:v>
                </c:pt>
                <c:pt idx="11">
                  <c:v>0.19</c:v>
                </c:pt>
                <c:pt idx="12">
                  <c:v>0.16</c:v>
                </c:pt>
                <c:pt idx="13">
                  <c:v>0.19</c:v>
                </c:pt>
                <c:pt idx="14">
                  <c:v>0.14000000000000001</c:v>
                </c:pt>
                <c:pt idx="15">
                  <c:v>0.3</c:v>
                </c:pt>
                <c:pt idx="16">
                  <c:v>0.24</c:v>
                </c:pt>
                <c:pt idx="17">
                  <c:v>0.19</c:v>
                </c:pt>
                <c:pt idx="18">
                  <c:v>0.19</c:v>
                </c:pt>
                <c:pt idx="19">
                  <c:v>0.22</c:v>
                </c:pt>
                <c:pt idx="20">
                  <c:v>0.18</c:v>
                </c:pt>
                <c:pt idx="21">
                  <c:v>0.21</c:v>
                </c:pt>
                <c:pt idx="22">
                  <c:v>0.19</c:v>
                </c:pt>
                <c:pt idx="23">
                  <c:v>0.23</c:v>
                </c:pt>
                <c:pt idx="24">
                  <c:v>0.21</c:v>
                </c:pt>
                <c:pt idx="25" formatCode="0.00">
                  <c:v>0.2</c:v>
                </c:pt>
              </c:numCache>
            </c:numRef>
          </c:yVal>
          <c:smooth val="0"/>
        </c:ser>
        <c:dLbls>
          <c:showLegendKey val="0"/>
          <c:showVal val="0"/>
          <c:showCatName val="0"/>
          <c:showSerName val="0"/>
          <c:showPercent val="0"/>
          <c:showBubbleSize val="0"/>
        </c:dLbls>
        <c:axId val="7059712"/>
        <c:axId val="7143424"/>
      </c:scatterChart>
      <c:valAx>
        <c:axId val="7059712"/>
        <c:scaling>
          <c:orientation val="minMax"/>
        </c:scaling>
        <c:delete val="0"/>
        <c:axPos val="b"/>
        <c:numFmt formatCode="General" sourceLinked="1"/>
        <c:majorTickMark val="out"/>
        <c:minorTickMark val="none"/>
        <c:tickLblPos val="nextTo"/>
        <c:crossAx val="7143424"/>
        <c:crosses val="autoZero"/>
        <c:crossBetween val="midCat"/>
      </c:valAx>
      <c:valAx>
        <c:axId val="7143424"/>
        <c:scaling>
          <c:orientation val="minMax"/>
        </c:scaling>
        <c:delete val="0"/>
        <c:axPos val="l"/>
        <c:majorGridlines/>
        <c:title>
          <c:tx>
            <c:rich>
              <a:bodyPr rot="-5400000" vert="horz"/>
              <a:lstStyle/>
              <a:p>
                <a:pPr>
                  <a:defRPr>
                    <a:solidFill>
                      <a:schemeClr val="tx1"/>
                    </a:solidFill>
                  </a:defRPr>
                </a:pPr>
                <a:r>
                  <a:rPr lang="en-US" dirty="0" err="1" smtClean="0">
                    <a:solidFill>
                      <a:schemeClr val="tx1"/>
                    </a:solidFill>
                  </a:rPr>
                  <a:t>Procent</a:t>
                </a:r>
                <a:r>
                  <a:rPr lang="en-US" dirty="0" smtClean="0">
                    <a:solidFill>
                      <a:schemeClr val="tx1"/>
                    </a:solidFill>
                  </a:rPr>
                  <a:t> I TS</a:t>
                </a:r>
                <a:endParaRPr lang="en-US" dirty="0">
                  <a:solidFill>
                    <a:schemeClr val="tx1"/>
                  </a:solidFill>
                </a:endParaRPr>
              </a:p>
            </c:rich>
          </c:tx>
          <c:layout/>
          <c:overlay val="0"/>
        </c:title>
        <c:numFmt formatCode="General" sourceLinked="1"/>
        <c:majorTickMark val="out"/>
        <c:minorTickMark val="none"/>
        <c:tickLblPos val="nextTo"/>
        <c:crossAx val="7059712"/>
        <c:crosses val="autoZero"/>
        <c:crossBetween val="midCat"/>
      </c:valAx>
      <c:spPr>
        <a:noFill/>
      </c:spPr>
    </c:plotArea>
    <c:legend>
      <c:legendPos val="b"/>
      <c:legendEntry>
        <c:idx val="3"/>
        <c:delete val="1"/>
      </c:legendEntry>
      <c:legendEntry>
        <c:idx val="4"/>
        <c:delete val="1"/>
      </c:legendEntry>
      <c:legendEntry>
        <c:idx val="5"/>
        <c:delete val="1"/>
      </c:legendEntry>
      <c:layout/>
      <c:overlay val="0"/>
      <c:txPr>
        <a:bodyPr/>
        <a:lstStyle/>
        <a:p>
          <a:pPr>
            <a:defRPr>
              <a:solidFill>
                <a:schemeClr val="tx1"/>
              </a:solidFill>
            </a:defRPr>
          </a:pPr>
          <a:endParaRPr lang="da-DK"/>
        </a:p>
      </c:txPr>
    </c:legend>
    <c:plotVisOnly val="1"/>
    <c:dispBlanksAs val="gap"/>
    <c:showDLblsOverMax val="0"/>
  </c:chart>
  <c:spPr>
    <a:noFill/>
  </c:spPr>
  <c:txPr>
    <a:bodyPr/>
    <a:lstStyle/>
    <a:p>
      <a:pPr>
        <a:defRPr sz="2000" baseline="0">
          <a:solidFill>
            <a:schemeClr val="bg1"/>
          </a:solidFill>
        </a:defRPr>
      </a:pPr>
      <a:endParaRPr lang="da-DK"/>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94198721709509"/>
          <c:y val="8.8406583762212707E-2"/>
          <c:w val="0.83406800719190588"/>
          <c:h val="0.73062134996209027"/>
        </c:manualLayout>
      </c:layout>
      <c:scatterChart>
        <c:scatterStyle val="lineMarker"/>
        <c:varyColors val="0"/>
        <c:ser>
          <c:idx val="0"/>
          <c:order val="0"/>
          <c:tx>
            <c:v>Mangan</c:v>
          </c:tx>
          <c:spPr>
            <a:ln w="28575">
              <a:noFill/>
            </a:ln>
          </c:spPr>
          <c:marker>
            <c:symbol val="diamond"/>
            <c:size val="8"/>
          </c:marker>
          <c:trendline>
            <c:spPr>
              <a:ln w="25400">
                <a:solidFill>
                  <a:schemeClr val="tx2"/>
                </a:solidFill>
              </a:ln>
            </c:spPr>
            <c:trendlineType val="poly"/>
            <c:order val="2"/>
            <c:dispRSqr val="0"/>
            <c:dispEq val="0"/>
          </c:trendline>
          <c:xVal>
            <c:numRef>
              <c:f>Data_Figurer!$F$2:$F$27</c:f>
              <c:numCache>
                <c:formatCode>General</c:formatCode>
                <c:ptCount val="26"/>
                <c:pt idx="0">
                  <c:v>26</c:v>
                </c:pt>
                <c:pt idx="1">
                  <c:v>26</c:v>
                </c:pt>
                <c:pt idx="2">
                  <c:v>26</c:v>
                </c:pt>
                <c:pt idx="3">
                  <c:v>19</c:v>
                </c:pt>
                <c:pt idx="4">
                  <c:v>46</c:v>
                </c:pt>
                <c:pt idx="5">
                  <c:v>46</c:v>
                </c:pt>
                <c:pt idx="6">
                  <c:v>46</c:v>
                </c:pt>
                <c:pt idx="7">
                  <c:v>45</c:v>
                </c:pt>
                <c:pt idx="8">
                  <c:v>59</c:v>
                </c:pt>
                <c:pt idx="9">
                  <c:v>19</c:v>
                </c:pt>
                <c:pt idx="10">
                  <c:v>19</c:v>
                </c:pt>
                <c:pt idx="11">
                  <c:v>47</c:v>
                </c:pt>
                <c:pt idx="12">
                  <c:v>47</c:v>
                </c:pt>
                <c:pt idx="13">
                  <c:v>57</c:v>
                </c:pt>
                <c:pt idx="14">
                  <c:v>57</c:v>
                </c:pt>
                <c:pt idx="15">
                  <c:v>17</c:v>
                </c:pt>
                <c:pt idx="16">
                  <c:v>17</c:v>
                </c:pt>
                <c:pt idx="17">
                  <c:v>41</c:v>
                </c:pt>
                <c:pt idx="18">
                  <c:v>44</c:v>
                </c:pt>
                <c:pt idx="19">
                  <c:v>46</c:v>
                </c:pt>
                <c:pt idx="20">
                  <c:v>67</c:v>
                </c:pt>
                <c:pt idx="21">
                  <c:v>76</c:v>
                </c:pt>
                <c:pt idx="22">
                  <c:v>14</c:v>
                </c:pt>
                <c:pt idx="23">
                  <c:v>14</c:v>
                </c:pt>
                <c:pt idx="24">
                  <c:v>44</c:v>
                </c:pt>
                <c:pt idx="25">
                  <c:v>44</c:v>
                </c:pt>
              </c:numCache>
            </c:numRef>
          </c:xVal>
          <c:yVal>
            <c:numRef>
              <c:f>Data_Figurer!$H$2:$H$27</c:f>
              <c:numCache>
                <c:formatCode>General</c:formatCode>
                <c:ptCount val="26"/>
                <c:pt idx="0">
                  <c:v>111.5</c:v>
                </c:pt>
                <c:pt idx="1">
                  <c:v>104.7</c:v>
                </c:pt>
                <c:pt idx="2">
                  <c:v>175.1</c:v>
                </c:pt>
                <c:pt idx="3">
                  <c:v>99.5</c:v>
                </c:pt>
                <c:pt idx="4">
                  <c:v>27.8</c:v>
                </c:pt>
                <c:pt idx="5">
                  <c:v>43.4</c:v>
                </c:pt>
                <c:pt idx="6">
                  <c:v>49.4</c:v>
                </c:pt>
                <c:pt idx="7">
                  <c:v>94.7</c:v>
                </c:pt>
                <c:pt idx="8">
                  <c:v>41.1</c:v>
                </c:pt>
                <c:pt idx="9">
                  <c:v>324.8</c:v>
                </c:pt>
                <c:pt idx="10">
                  <c:v>185.4</c:v>
                </c:pt>
                <c:pt idx="11">
                  <c:v>86.3</c:v>
                </c:pt>
                <c:pt idx="12">
                  <c:v>46.6</c:v>
                </c:pt>
                <c:pt idx="13">
                  <c:v>77.099999999999994</c:v>
                </c:pt>
                <c:pt idx="14">
                  <c:v>39.799999999999997</c:v>
                </c:pt>
                <c:pt idx="15">
                  <c:v>83.2</c:v>
                </c:pt>
                <c:pt idx="16">
                  <c:v>51.7</c:v>
                </c:pt>
                <c:pt idx="17">
                  <c:v>69.8</c:v>
                </c:pt>
                <c:pt idx="18">
                  <c:v>28.5</c:v>
                </c:pt>
                <c:pt idx="19">
                  <c:v>45.4</c:v>
                </c:pt>
                <c:pt idx="20">
                  <c:v>44.3</c:v>
                </c:pt>
                <c:pt idx="21">
                  <c:v>33.6</c:v>
                </c:pt>
                <c:pt idx="22">
                  <c:v>81.3</c:v>
                </c:pt>
                <c:pt idx="23">
                  <c:v>71.900000000000006</c:v>
                </c:pt>
                <c:pt idx="24">
                  <c:v>65.8</c:v>
                </c:pt>
                <c:pt idx="25">
                  <c:v>60.7</c:v>
                </c:pt>
              </c:numCache>
            </c:numRef>
          </c:yVal>
          <c:smooth val="0"/>
        </c:ser>
        <c:ser>
          <c:idx val="1"/>
          <c:order val="1"/>
          <c:tx>
            <c:v>Zink</c:v>
          </c:tx>
          <c:spPr>
            <a:ln w="28575">
              <a:noFill/>
            </a:ln>
          </c:spPr>
          <c:marker>
            <c:symbol val="square"/>
            <c:size val="7"/>
            <c:spPr>
              <a:solidFill>
                <a:srgbClr val="FF0000"/>
              </a:solidFill>
            </c:spPr>
          </c:marker>
          <c:trendline>
            <c:spPr>
              <a:ln w="25400">
                <a:solidFill>
                  <a:srgbClr val="FF0000"/>
                </a:solidFill>
              </a:ln>
            </c:spPr>
            <c:trendlineType val="linear"/>
            <c:dispRSqr val="0"/>
            <c:dispEq val="0"/>
          </c:trendline>
          <c:xVal>
            <c:numRef>
              <c:f>Data_Figurer!$F$2:$F$27</c:f>
              <c:numCache>
                <c:formatCode>General</c:formatCode>
                <c:ptCount val="26"/>
                <c:pt idx="0">
                  <c:v>26</c:v>
                </c:pt>
                <c:pt idx="1">
                  <c:v>26</c:v>
                </c:pt>
                <c:pt idx="2">
                  <c:v>26</c:v>
                </c:pt>
                <c:pt idx="3">
                  <c:v>19</c:v>
                </c:pt>
                <c:pt idx="4">
                  <c:v>46</c:v>
                </c:pt>
                <c:pt idx="5">
                  <c:v>46</c:v>
                </c:pt>
                <c:pt idx="6">
                  <c:v>46</c:v>
                </c:pt>
                <c:pt idx="7">
                  <c:v>45</c:v>
                </c:pt>
                <c:pt idx="8">
                  <c:v>59</c:v>
                </c:pt>
                <c:pt idx="9">
                  <c:v>19</c:v>
                </c:pt>
                <c:pt idx="10">
                  <c:v>19</c:v>
                </c:pt>
                <c:pt idx="11">
                  <c:v>47</c:v>
                </c:pt>
                <c:pt idx="12">
                  <c:v>47</c:v>
                </c:pt>
                <c:pt idx="13">
                  <c:v>57</c:v>
                </c:pt>
                <c:pt idx="14">
                  <c:v>57</c:v>
                </c:pt>
                <c:pt idx="15">
                  <c:v>17</c:v>
                </c:pt>
                <c:pt idx="16">
                  <c:v>17</c:v>
                </c:pt>
                <c:pt idx="17">
                  <c:v>41</c:v>
                </c:pt>
                <c:pt idx="18">
                  <c:v>44</c:v>
                </c:pt>
                <c:pt idx="19">
                  <c:v>46</c:v>
                </c:pt>
                <c:pt idx="20">
                  <c:v>67</c:v>
                </c:pt>
                <c:pt idx="21">
                  <c:v>76</c:v>
                </c:pt>
                <c:pt idx="22">
                  <c:v>14</c:v>
                </c:pt>
                <c:pt idx="23">
                  <c:v>14</c:v>
                </c:pt>
                <c:pt idx="24">
                  <c:v>44</c:v>
                </c:pt>
                <c:pt idx="25">
                  <c:v>44</c:v>
                </c:pt>
              </c:numCache>
            </c:numRef>
          </c:xVal>
          <c:yVal>
            <c:numRef>
              <c:f>Data_Figurer!$J$2:$J$27</c:f>
              <c:numCache>
                <c:formatCode>General</c:formatCode>
                <c:ptCount val="26"/>
                <c:pt idx="0">
                  <c:v>54.4</c:v>
                </c:pt>
                <c:pt idx="1">
                  <c:v>49.1</c:v>
                </c:pt>
                <c:pt idx="2">
                  <c:v>51.7</c:v>
                </c:pt>
                <c:pt idx="3">
                  <c:v>40.200000000000003</c:v>
                </c:pt>
                <c:pt idx="4">
                  <c:v>26.8</c:v>
                </c:pt>
                <c:pt idx="5">
                  <c:v>26.4</c:v>
                </c:pt>
                <c:pt idx="6">
                  <c:v>26</c:v>
                </c:pt>
                <c:pt idx="7">
                  <c:v>35.4</c:v>
                </c:pt>
                <c:pt idx="8">
                  <c:v>35.4</c:v>
                </c:pt>
                <c:pt idx="9">
                  <c:v>82</c:v>
                </c:pt>
                <c:pt idx="10">
                  <c:v>60.8</c:v>
                </c:pt>
                <c:pt idx="11">
                  <c:v>51.1</c:v>
                </c:pt>
                <c:pt idx="12">
                  <c:v>45.6</c:v>
                </c:pt>
                <c:pt idx="13">
                  <c:v>67.5</c:v>
                </c:pt>
                <c:pt idx="14">
                  <c:v>37.700000000000003</c:v>
                </c:pt>
                <c:pt idx="15">
                  <c:v>100.1</c:v>
                </c:pt>
                <c:pt idx="16">
                  <c:v>67.5</c:v>
                </c:pt>
                <c:pt idx="17">
                  <c:v>86.8</c:v>
                </c:pt>
                <c:pt idx="18">
                  <c:v>34.4</c:v>
                </c:pt>
                <c:pt idx="19">
                  <c:v>38.9</c:v>
                </c:pt>
                <c:pt idx="20">
                  <c:v>85.8</c:v>
                </c:pt>
                <c:pt idx="21">
                  <c:v>58.8</c:v>
                </c:pt>
                <c:pt idx="22">
                  <c:v>77</c:v>
                </c:pt>
                <c:pt idx="23">
                  <c:v>26.5</c:v>
                </c:pt>
                <c:pt idx="24">
                  <c:v>20.3</c:v>
                </c:pt>
                <c:pt idx="25">
                  <c:v>58</c:v>
                </c:pt>
              </c:numCache>
            </c:numRef>
          </c:yVal>
          <c:smooth val="0"/>
        </c:ser>
        <c:ser>
          <c:idx val="2"/>
          <c:order val="2"/>
          <c:tx>
            <c:v>Kobber</c:v>
          </c:tx>
          <c:spPr>
            <a:ln w="28575">
              <a:noFill/>
            </a:ln>
          </c:spPr>
          <c:marker>
            <c:symbol val="triangle"/>
            <c:size val="8"/>
            <c:spPr>
              <a:solidFill>
                <a:srgbClr val="00B050"/>
              </a:solidFill>
            </c:spPr>
          </c:marker>
          <c:trendline>
            <c:spPr>
              <a:ln w="25400">
                <a:solidFill>
                  <a:srgbClr val="00B050"/>
                </a:solidFill>
              </a:ln>
            </c:spPr>
            <c:trendlineType val="poly"/>
            <c:order val="2"/>
            <c:dispRSqr val="0"/>
            <c:dispEq val="0"/>
          </c:trendline>
          <c:xVal>
            <c:numRef>
              <c:f>Data_Figurer!$F$2:$F$27</c:f>
              <c:numCache>
                <c:formatCode>General</c:formatCode>
                <c:ptCount val="26"/>
                <c:pt idx="0">
                  <c:v>26</c:v>
                </c:pt>
                <c:pt idx="1">
                  <c:v>26</c:v>
                </c:pt>
                <c:pt idx="2">
                  <c:v>26</c:v>
                </c:pt>
                <c:pt idx="3">
                  <c:v>19</c:v>
                </c:pt>
                <c:pt idx="4">
                  <c:v>46</c:v>
                </c:pt>
                <c:pt idx="5">
                  <c:v>46</c:v>
                </c:pt>
                <c:pt idx="6">
                  <c:v>46</c:v>
                </c:pt>
                <c:pt idx="7">
                  <c:v>45</c:v>
                </c:pt>
                <c:pt idx="8">
                  <c:v>59</c:v>
                </c:pt>
                <c:pt idx="9">
                  <c:v>19</c:v>
                </c:pt>
                <c:pt idx="10">
                  <c:v>19</c:v>
                </c:pt>
                <c:pt idx="11">
                  <c:v>47</c:v>
                </c:pt>
                <c:pt idx="12">
                  <c:v>47</c:v>
                </c:pt>
                <c:pt idx="13">
                  <c:v>57</c:v>
                </c:pt>
                <c:pt idx="14">
                  <c:v>57</c:v>
                </c:pt>
                <c:pt idx="15">
                  <c:v>17</c:v>
                </c:pt>
                <c:pt idx="16">
                  <c:v>17</c:v>
                </c:pt>
                <c:pt idx="17">
                  <c:v>41</c:v>
                </c:pt>
                <c:pt idx="18">
                  <c:v>44</c:v>
                </c:pt>
                <c:pt idx="19">
                  <c:v>46</c:v>
                </c:pt>
                <c:pt idx="20">
                  <c:v>67</c:v>
                </c:pt>
                <c:pt idx="21">
                  <c:v>76</c:v>
                </c:pt>
                <c:pt idx="22">
                  <c:v>14</c:v>
                </c:pt>
                <c:pt idx="23">
                  <c:v>14</c:v>
                </c:pt>
                <c:pt idx="24">
                  <c:v>44</c:v>
                </c:pt>
                <c:pt idx="25">
                  <c:v>44</c:v>
                </c:pt>
              </c:numCache>
            </c:numRef>
          </c:xVal>
          <c:yVal>
            <c:numRef>
              <c:f>Data_Figurer!$O$2:$O$27</c:f>
              <c:numCache>
                <c:formatCode>General</c:formatCode>
                <c:ptCount val="26"/>
                <c:pt idx="0">
                  <c:v>12.7</c:v>
                </c:pt>
                <c:pt idx="1">
                  <c:v>8.9</c:v>
                </c:pt>
                <c:pt idx="2">
                  <c:v>9.4</c:v>
                </c:pt>
                <c:pt idx="3">
                  <c:v>14.9</c:v>
                </c:pt>
                <c:pt idx="4">
                  <c:v>9.1999999999999993</c:v>
                </c:pt>
                <c:pt idx="5">
                  <c:v>6.4</c:v>
                </c:pt>
                <c:pt idx="6">
                  <c:v>7.6</c:v>
                </c:pt>
                <c:pt idx="7">
                  <c:v>9.8000000000000007</c:v>
                </c:pt>
                <c:pt idx="8">
                  <c:v>6.7</c:v>
                </c:pt>
                <c:pt idx="9">
                  <c:v>7</c:v>
                </c:pt>
                <c:pt idx="10">
                  <c:v>7.3</c:v>
                </c:pt>
                <c:pt idx="11">
                  <c:v>8.6999999999999993</c:v>
                </c:pt>
                <c:pt idx="12">
                  <c:v>8.8000000000000007</c:v>
                </c:pt>
                <c:pt idx="13">
                  <c:v>9.3000000000000007</c:v>
                </c:pt>
                <c:pt idx="14">
                  <c:v>7.9</c:v>
                </c:pt>
                <c:pt idx="15">
                  <c:v>12.3</c:v>
                </c:pt>
                <c:pt idx="16">
                  <c:v>8.9</c:v>
                </c:pt>
                <c:pt idx="17">
                  <c:v>14.9</c:v>
                </c:pt>
                <c:pt idx="18">
                  <c:v>9.1</c:v>
                </c:pt>
                <c:pt idx="19">
                  <c:v>7.6</c:v>
                </c:pt>
                <c:pt idx="20">
                  <c:v>10.7</c:v>
                </c:pt>
                <c:pt idx="21">
                  <c:v>11.4</c:v>
                </c:pt>
                <c:pt idx="22">
                  <c:v>10.7</c:v>
                </c:pt>
                <c:pt idx="23">
                  <c:v>13.1</c:v>
                </c:pt>
                <c:pt idx="24">
                  <c:v>12.8</c:v>
                </c:pt>
                <c:pt idx="25">
                  <c:v>9.1999999999999993</c:v>
                </c:pt>
              </c:numCache>
            </c:numRef>
          </c:yVal>
          <c:smooth val="0"/>
        </c:ser>
        <c:dLbls>
          <c:showLegendKey val="0"/>
          <c:showVal val="0"/>
          <c:showCatName val="0"/>
          <c:showSerName val="0"/>
          <c:showPercent val="0"/>
          <c:showBubbleSize val="0"/>
        </c:dLbls>
        <c:axId val="7240704"/>
        <c:axId val="7254784"/>
      </c:scatterChart>
      <c:valAx>
        <c:axId val="7240704"/>
        <c:scaling>
          <c:orientation val="minMax"/>
        </c:scaling>
        <c:delete val="0"/>
        <c:axPos val="b"/>
        <c:numFmt formatCode="General" sourceLinked="1"/>
        <c:majorTickMark val="out"/>
        <c:minorTickMark val="none"/>
        <c:tickLblPos val="nextTo"/>
        <c:txPr>
          <a:bodyPr/>
          <a:lstStyle/>
          <a:p>
            <a:pPr>
              <a:defRPr baseline="0">
                <a:solidFill>
                  <a:schemeClr val="bg1"/>
                </a:solidFill>
              </a:defRPr>
            </a:pPr>
            <a:endParaRPr lang="da-DK"/>
          </a:p>
        </c:txPr>
        <c:crossAx val="7254784"/>
        <c:crosses val="autoZero"/>
        <c:crossBetween val="midCat"/>
      </c:valAx>
      <c:valAx>
        <c:axId val="7254784"/>
        <c:scaling>
          <c:orientation val="minMax"/>
          <c:max val="200"/>
        </c:scaling>
        <c:delete val="0"/>
        <c:axPos val="l"/>
        <c:majorGridlines/>
        <c:title>
          <c:tx>
            <c:rich>
              <a:bodyPr rot="-5400000" vert="horz"/>
              <a:lstStyle/>
              <a:p>
                <a:pPr>
                  <a:defRPr sz="2000"/>
                </a:pPr>
                <a:r>
                  <a:rPr lang="en-US" sz="2000" dirty="0" smtClean="0"/>
                  <a:t>mg pr. kg</a:t>
                </a:r>
                <a:r>
                  <a:rPr lang="en-US" sz="2000" baseline="0" dirty="0" smtClean="0"/>
                  <a:t> TS</a:t>
                </a:r>
                <a:endParaRPr lang="en-US" sz="2000" dirty="0"/>
              </a:p>
            </c:rich>
          </c:tx>
          <c:layout>
            <c:manualLayout>
              <c:xMode val="edge"/>
              <c:yMode val="edge"/>
              <c:x val="4.4004877145305051E-2"/>
              <c:y val="0.29695830228566483"/>
            </c:manualLayout>
          </c:layout>
          <c:overlay val="0"/>
        </c:title>
        <c:numFmt formatCode="General" sourceLinked="1"/>
        <c:majorTickMark val="out"/>
        <c:minorTickMark val="none"/>
        <c:tickLblPos val="nextTo"/>
        <c:txPr>
          <a:bodyPr/>
          <a:lstStyle/>
          <a:p>
            <a:pPr>
              <a:defRPr baseline="0">
                <a:solidFill>
                  <a:schemeClr val="bg1"/>
                </a:solidFill>
              </a:defRPr>
            </a:pPr>
            <a:endParaRPr lang="da-DK"/>
          </a:p>
        </c:txPr>
        <c:crossAx val="7240704"/>
        <c:crosses val="autoZero"/>
        <c:crossBetween val="midCat"/>
      </c:valAx>
      <c:spPr>
        <a:noFill/>
      </c:spPr>
    </c:plotArea>
    <c:legend>
      <c:legendPos val="b"/>
      <c:legendEntry>
        <c:idx val="3"/>
        <c:delete val="1"/>
      </c:legendEntry>
      <c:legendEntry>
        <c:idx val="4"/>
        <c:delete val="1"/>
      </c:legendEntry>
      <c:legendEntry>
        <c:idx val="5"/>
        <c:delete val="1"/>
      </c:legendEntry>
      <c:layout>
        <c:manualLayout>
          <c:xMode val="edge"/>
          <c:yMode val="edge"/>
          <c:x val="0.31095242806797818"/>
          <c:y val="0.90929650107558302"/>
          <c:w val="0.398767203511526"/>
          <c:h val="6.3389994654758794E-2"/>
        </c:manualLayout>
      </c:layout>
      <c:overlay val="0"/>
      <c:txPr>
        <a:bodyPr/>
        <a:lstStyle/>
        <a:p>
          <a:pPr>
            <a:defRPr sz="2000"/>
          </a:pPr>
          <a:endParaRPr lang="da-DK"/>
        </a:p>
      </c:txPr>
    </c:legend>
    <c:plotVisOnly val="1"/>
    <c:dispBlanksAs val="gap"/>
    <c:showDLblsOverMax val="0"/>
  </c:chart>
  <c:spPr>
    <a:no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'Ark2'!$C$28</c:f>
              <c:strCache>
                <c:ptCount val="1"/>
                <c:pt idx="0">
                  <c:v>Min</c:v>
                </c:pt>
              </c:strCache>
            </c:strRef>
          </c:tx>
          <c:invertIfNegative val="0"/>
          <c:cat>
            <c:strRef>
              <c:f>'Ark2'!$B$29:$B$33</c:f>
              <c:strCache>
                <c:ptCount val="5"/>
                <c:pt idx="0">
                  <c:v>0,7 * total N</c:v>
                </c:pt>
                <c:pt idx="1">
                  <c:v>P</c:v>
                </c:pt>
                <c:pt idx="2">
                  <c:v>K</c:v>
                </c:pt>
                <c:pt idx="3">
                  <c:v>Mg</c:v>
                </c:pt>
                <c:pt idx="4">
                  <c:v>S</c:v>
                </c:pt>
              </c:strCache>
            </c:strRef>
          </c:cat>
          <c:val>
            <c:numRef>
              <c:f>'Ark2'!$C$29:$C$33</c:f>
              <c:numCache>
                <c:formatCode>General</c:formatCode>
                <c:ptCount val="5"/>
                <c:pt idx="0">
                  <c:v>87.359999999999985</c:v>
                </c:pt>
                <c:pt idx="1">
                  <c:v>17.600000000000001</c:v>
                </c:pt>
                <c:pt idx="2">
                  <c:v>86.4</c:v>
                </c:pt>
                <c:pt idx="3">
                  <c:v>16.399999999999999</c:v>
                </c:pt>
                <c:pt idx="4">
                  <c:v>14.399999999999999</c:v>
                </c:pt>
              </c:numCache>
            </c:numRef>
          </c:val>
        </c:ser>
        <c:ser>
          <c:idx val="1"/>
          <c:order val="1"/>
          <c:tx>
            <c:strRef>
              <c:f>'Ark2'!$D$28</c:f>
              <c:strCache>
                <c:ptCount val="1"/>
                <c:pt idx="0">
                  <c:v>Max</c:v>
                </c:pt>
              </c:strCache>
            </c:strRef>
          </c:tx>
          <c:invertIfNegative val="0"/>
          <c:cat>
            <c:strRef>
              <c:f>'Ark2'!$B$29:$B$33</c:f>
              <c:strCache>
                <c:ptCount val="5"/>
                <c:pt idx="0">
                  <c:v>0,7 * total N</c:v>
                </c:pt>
                <c:pt idx="1">
                  <c:v>P</c:v>
                </c:pt>
                <c:pt idx="2">
                  <c:v>K</c:v>
                </c:pt>
                <c:pt idx="3">
                  <c:v>Mg</c:v>
                </c:pt>
                <c:pt idx="4">
                  <c:v>S</c:v>
                </c:pt>
              </c:strCache>
            </c:strRef>
          </c:cat>
          <c:val>
            <c:numRef>
              <c:f>'Ark2'!$D$29:$D$33</c:f>
              <c:numCache>
                <c:formatCode>General</c:formatCode>
                <c:ptCount val="5"/>
                <c:pt idx="0">
                  <c:v>135.23999999999998</c:v>
                </c:pt>
                <c:pt idx="1">
                  <c:v>40.799999999999997</c:v>
                </c:pt>
                <c:pt idx="2">
                  <c:v>170.39999999999998</c:v>
                </c:pt>
                <c:pt idx="3">
                  <c:v>98.800000000000011</c:v>
                </c:pt>
                <c:pt idx="4">
                  <c:v>22.799999999999997</c:v>
                </c:pt>
              </c:numCache>
            </c:numRef>
          </c:val>
        </c:ser>
        <c:dLbls>
          <c:showLegendKey val="0"/>
          <c:showVal val="0"/>
          <c:showCatName val="0"/>
          <c:showSerName val="0"/>
          <c:showPercent val="0"/>
          <c:showBubbleSize val="0"/>
        </c:dLbls>
        <c:gapWidth val="150"/>
        <c:axId val="7607424"/>
        <c:axId val="7608960"/>
      </c:barChart>
      <c:catAx>
        <c:axId val="7607424"/>
        <c:scaling>
          <c:orientation val="minMax"/>
        </c:scaling>
        <c:delete val="0"/>
        <c:axPos val="b"/>
        <c:majorTickMark val="out"/>
        <c:minorTickMark val="none"/>
        <c:tickLblPos val="nextTo"/>
        <c:crossAx val="7608960"/>
        <c:crosses val="autoZero"/>
        <c:auto val="1"/>
        <c:lblAlgn val="ctr"/>
        <c:lblOffset val="100"/>
        <c:noMultiLvlLbl val="0"/>
      </c:catAx>
      <c:valAx>
        <c:axId val="7608960"/>
        <c:scaling>
          <c:orientation val="minMax"/>
        </c:scaling>
        <c:delete val="0"/>
        <c:axPos val="l"/>
        <c:majorGridlines/>
        <c:title>
          <c:tx>
            <c:rich>
              <a:bodyPr rot="-5400000" vert="horz"/>
              <a:lstStyle/>
              <a:p>
                <a:pPr>
                  <a:defRPr/>
                </a:pPr>
                <a:r>
                  <a:rPr lang="da-DK"/>
                  <a:t>Kg pr. ha</a:t>
                </a:r>
              </a:p>
            </c:rich>
          </c:tx>
          <c:layout/>
          <c:overlay val="0"/>
        </c:title>
        <c:numFmt formatCode="General" sourceLinked="1"/>
        <c:majorTickMark val="out"/>
        <c:minorTickMark val="none"/>
        <c:tickLblPos val="nextTo"/>
        <c:crossAx val="7607424"/>
        <c:crosses val="autoZero"/>
        <c:crossBetween val="between"/>
      </c:valAx>
    </c:plotArea>
    <c:legend>
      <c:legendPos val="r"/>
      <c:layout/>
      <c:overlay val="0"/>
    </c:legend>
    <c:plotVisOnly val="1"/>
    <c:dispBlanksAs val="gap"/>
    <c:showDLblsOverMax val="0"/>
  </c:chart>
  <c:txPr>
    <a:bodyPr/>
    <a:lstStyle/>
    <a:p>
      <a:pPr>
        <a:defRPr sz="2000"/>
      </a:pPr>
      <a:endParaRPr lang="da-DK"/>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63500">
              <a:solidFill>
                <a:schemeClr val="accent1">
                  <a:shade val="95000"/>
                  <a:satMod val="105000"/>
                </a:schemeClr>
              </a:solidFill>
            </a:ln>
          </c:spPr>
          <c:marker>
            <c:symbol val="none"/>
          </c:marker>
          <c:xVal>
            <c:numRef>
              <c:f>'Ark1'!$C$8:$C$14</c:f>
              <c:numCache>
                <c:formatCode>General</c:formatCode>
                <c:ptCount val="7"/>
                <c:pt idx="0">
                  <c:v>0</c:v>
                </c:pt>
                <c:pt idx="1">
                  <c:v>30</c:v>
                </c:pt>
                <c:pt idx="2">
                  <c:v>45</c:v>
                </c:pt>
                <c:pt idx="3">
                  <c:v>60</c:v>
                </c:pt>
                <c:pt idx="4">
                  <c:v>70</c:v>
                </c:pt>
                <c:pt idx="5">
                  <c:v>90</c:v>
                </c:pt>
                <c:pt idx="6">
                  <c:v>120</c:v>
                </c:pt>
              </c:numCache>
            </c:numRef>
          </c:xVal>
          <c:yVal>
            <c:numRef>
              <c:f>'Ark1'!$D$8:$D$14</c:f>
              <c:numCache>
                <c:formatCode>General</c:formatCode>
                <c:ptCount val="7"/>
                <c:pt idx="0">
                  <c:v>2</c:v>
                </c:pt>
                <c:pt idx="1">
                  <c:v>17</c:v>
                </c:pt>
                <c:pt idx="2">
                  <c:v>47</c:v>
                </c:pt>
                <c:pt idx="3">
                  <c:v>64</c:v>
                </c:pt>
                <c:pt idx="4">
                  <c:v>74</c:v>
                </c:pt>
                <c:pt idx="5">
                  <c:v>97</c:v>
                </c:pt>
                <c:pt idx="6">
                  <c:v>100</c:v>
                </c:pt>
              </c:numCache>
            </c:numRef>
          </c:yVal>
          <c:smooth val="1"/>
        </c:ser>
        <c:dLbls>
          <c:showLegendKey val="0"/>
          <c:showVal val="0"/>
          <c:showCatName val="0"/>
          <c:showSerName val="0"/>
          <c:showPercent val="0"/>
          <c:showBubbleSize val="0"/>
        </c:dLbls>
        <c:axId val="7457792"/>
        <c:axId val="33841920"/>
      </c:scatterChart>
      <c:valAx>
        <c:axId val="7457792"/>
        <c:scaling>
          <c:orientation val="minMax"/>
          <c:max val="120"/>
          <c:min val="0"/>
        </c:scaling>
        <c:delete val="0"/>
        <c:axPos val="b"/>
        <c:numFmt formatCode="General" sourceLinked="1"/>
        <c:majorTickMark val="out"/>
        <c:minorTickMark val="none"/>
        <c:tickLblPos val="nextTo"/>
        <c:txPr>
          <a:bodyPr/>
          <a:lstStyle/>
          <a:p>
            <a:pPr>
              <a:defRPr>
                <a:solidFill>
                  <a:schemeClr val="bg1"/>
                </a:solidFill>
              </a:defRPr>
            </a:pPr>
            <a:endParaRPr lang="da-DK"/>
          </a:p>
        </c:txPr>
        <c:crossAx val="33841920"/>
        <c:crosses val="autoZero"/>
        <c:crossBetween val="midCat"/>
        <c:majorUnit val="30"/>
      </c:valAx>
      <c:valAx>
        <c:axId val="33841920"/>
        <c:scaling>
          <c:orientation val="minMax"/>
          <c:max val="100"/>
        </c:scaling>
        <c:delete val="0"/>
        <c:axPos val="l"/>
        <c:majorGridlines/>
        <c:title>
          <c:tx>
            <c:rich>
              <a:bodyPr rot="-5400000" vert="horz"/>
              <a:lstStyle/>
              <a:p>
                <a:pPr>
                  <a:defRPr/>
                </a:pPr>
                <a:r>
                  <a:rPr lang="da-DK"/>
                  <a:t>Procent af total</a:t>
                </a:r>
              </a:p>
            </c:rich>
          </c:tx>
          <c:layout/>
          <c:overlay val="0"/>
        </c:title>
        <c:numFmt formatCode="General" sourceLinked="1"/>
        <c:majorTickMark val="out"/>
        <c:minorTickMark val="none"/>
        <c:tickLblPos val="nextTo"/>
        <c:crossAx val="7457792"/>
        <c:crosses val="autoZero"/>
        <c:crossBetween val="midCat"/>
      </c:valAx>
      <c:spPr>
        <a:noFill/>
      </c:spPr>
    </c:plotArea>
    <c:plotVisOnly val="1"/>
    <c:dispBlanksAs val="gap"/>
    <c:showDLblsOverMax val="0"/>
  </c:chart>
  <c:spPr>
    <a:noFill/>
    <a:ln>
      <a:noFill/>
    </a:ln>
  </c:spPr>
  <c:txPr>
    <a:bodyPr/>
    <a:lstStyle/>
    <a:p>
      <a:pPr>
        <a:defRPr sz="2400"/>
      </a:pPr>
      <a:endParaRPr lang="da-DK"/>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Ark9!$B$4</c:f>
              <c:strCache>
                <c:ptCount val="1"/>
                <c:pt idx="0">
                  <c:v>Opt. N</c:v>
                </c:pt>
              </c:strCache>
            </c:strRef>
          </c:tx>
          <c:invertIfNegative val="0"/>
          <c:cat>
            <c:numRef>
              <c:f>Ark9!$A$5:$A$20</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Ark9!$B$5:$B$20</c:f>
              <c:numCache>
                <c:formatCode>0</c:formatCode>
                <c:ptCount val="16"/>
                <c:pt idx="0">
                  <c:v>20</c:v>
                </c:pt>
                <c:pt idx="1">
                  <c:v>49.609394788408899</c:v>
                </c:pt>
                <c:pt idx="2">
                  <c:v>59.31141147807854</c:v>
                </c:pt>
                <c:pt idx="3">
                  <c:v>67.254635173793076</c:v>
                </c:pt>
                <c:pt idx="4">
                  <c:v>74.455687380523074</c:v>
                </c:pt>
                <c:pt idx="5">
                  <c:v>83.996320482780391</c:v>
                </c:pt>
                <c:pt idx="6">
                  <c:v>85.459423052941162</c:v>
                </c:pt>
                <c:pt idx="7">
                  <c:v>111.18854413464756</c:v>
                </c:pt>
                <c:pt idx="8">
                  <c:v>119.36660004767414</c:v>
                </c:pt>
                <c:pt idx="9">
                  <c:v>138.95415606180808</c:v>
                </c:pt>
                <c:pt idx="10">
                  <c:v>163.40738909792339</c:v>
                </c:pt>
                <c:pt idx="11">
                  <c:v>175</c:v>
                </c:pt>
                <c:pt idx="12">
                  <c:v>177.92723625540134</c:v>
                </c:pt>
                <c:pt idx="13">
                  <c:v>178.44816527722779</c:v>
                </c:pt>
                <c:pt idx="14">
                  <c:v>220.47785428658105</c:v>
                </c:pt>
                <c:pt idx="15">
                  <c:v>252.15153359141354</c:v>
                </c:pt>
              </c:numCache>
            </c:numRef>
          </c:val>
        </c:ser>
        <c:dLbls>
          <c:showLegendKey val="0"/>
          <c:showVal val="0"/>
          <c:showCatName val="0"/>
          <c:showSerName val="0"/>
          <c:showPercent val="0"/>
          <c:showBubbleSize val="0"/>
        </c:dLbls>
        <c:gapWidth val="150"/>
        <c:axId val="7571712"/>
        <c:axId val="10363264"/>
      </c:barChart>
      <c:catAx>
        <c:axId val="7571712"/>
        <c:scaling>
          <c:orientation val="minMax"/>
        </c:scaling>
        <c:delete val="0"/>
        <c:axPos val="b"/>
        <c:title>
          <c:tx>
            <c:rich>
              <a:bodyPr/>
              <a:lstStyle/>
              <a:p>
                <a:pPr>
                  <a:defRPr/>
                </a:pPr>
                <a:r>
                  <a:rPr lang="da-DK" dirty="0" smtClean="0"/>
                  <a:t>Forsøg nr.</a:t>
                </a:r>
                <a:endParaRPr lang="da-DK" dirty="0"/>
              </a:p>
            </c:rich>
          </c:tx>
          <c:layout/>
          <c:overlay val="0"/>
        </c:title>
        <c:numFmt formatCode="General" sourceLinked="1"/>
        <c:majorTickMark val="out"/>
        <c:minorTickMark val="none"/>
        <c:tickLblPos val="nextTo"/>
        <c:txPr>
          <a:bodyPr/>
          <a:lstStyle/>
          <a:p>
            <a:pPr>
              <a:defRPr sz="2000"/>
            </a:pPr>
            <a:endParaRPr lang="da-DK"/>
          </a:p>
        </c:txPr>
        <c:crossAx val="10363264"/>
        <c:crosses val="autoZero"/>
        <c:auto val="1"/>
        <c:lblAlgn val="ctr"/>
        <c:lblOffset val="100"/>
        <c:noMultiLvlLbl val="0"/>
      </c:catAx>
      <c:valAx>
        <c:axId val="10363264"/>
        <c:scaling>
          <c:orientation val="minMax"/>
        </c:scaling>
        <c:delete val="0"/>
        <c:axPos val="l"/>
        <c:majorGridlines/>
        <c:title>
          <c:tx>
            <c:rich>
              <a:bodyPr rot="-5400000" vert="horz"/>
              <a:lstStyle/>
              <a:p>
                <a:pPr>
                  <a:defRPr sz="2000"/>
                </a:pPr>
                <a:r>
                  <a:rPr lang="da-DK" sz="2000" dirty="0"/>
                  <a:t>Kg N pr. ha </a:t>
                </a:r>
                <a:r>
                  <a:rPr lang="da-DK" sz="2000" dirty="0" err="1"/>
                  <a:t>incl</a:t>
                </a:r>
                <a:r>
                  <a:rPr lang="da-DK" sz="2000" dirty="0"/>
                  <a:t>. N i startgødning</a:t>
                </a:r>
              </a:p>
            </c:rich>
          </c:tx>
          <c:layout>
            <c:manualLayout>
              <c:xMode val="edge"/>
              <c:yMode val="edge"/>
              <c:x val="1.5561996379487247E-2"/>
              <c:y val="5.1476702241417607E-2"/>
            </c:manualLayout>
          </c:layout>
          <c:overlay val="0"/>
        </c:title>
        <c:numFmt formatCode="0" sourceLinked="1"/>
        <c:majorTickMark val="out"/>
        <c:minorTickMark val="none"/>
        <c:tickLblPos val="nextTo"/>
        <c:txPr>
          <a:bodyPr/>
          <a:lstStyle/>
          <a:p>
            <a:pPr>
              <a:defRPr sz="2000"/>
            </a:pPr>
            <a:endParaRPr lang="da-DK"/>
          </a:p>
        </c:txPr>
        <c:crossAx val="7571712"/>
        <c:crosses val="autoZero"/>
        <c:crossBetween val="between"/>
      </c:valAx>
    </c:plotArea>
    <c:plotVisOnly val="1"/>
    <c:dispBlanksAs val="gap"/>
    <c:showDLblsOverMax val="0"/>
  </c:chart>
  <c:txPr>
    <a:bodyPr/>
    <a:lstStyle/>
    <a:p>
      <a:pPr>
        <a:defRPr sz="1800"/>
      </a:pPr>
      <a:endParaRPr lang="da-DK"/>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079306947754104"/>
          <c:y val="4.9830953126420302E-2"/>
          <c:w val="0.74111663329924793"/>
          <c:h val="0.72223288321499635"/>
        </c:manualLayout>
      </c:layout>
      <c:scatterChart>
        <c:scatterStyle val="lineMarker"/>
        <c:varyColors val="0"/>
        <c:ser>
          <c:idx val="0"/>
          <c:order val="0"/>
          <c:tx>
            <c:strRef>
              <c:f>'Ark1'!$B$5</c:f>
              <c:strCache>
                <c:ptCount val="1"/>
                <c:pt idx="0">
                  <c:v>Forfrugt majs</c:v>
                </c:pt>
              </c:strCache>
            </c:strRef>
          </c:tx>
          <c:spPr>
            <a:ln w="28575">
              <a:noFill/>
            </a:ln>
          </c:spPr>
          <c:xVal>
            <c:numRef>
              <c:f>'Ark1'!$A$6:$A$18</c:f>
              <c:numCache>
                <c:formatCode>General</c:formatCode>
                <c:ptCount val="13"/>
                <c:pt idx="0">
                  <c:v>4.4000000000000004</c:v>
                </c:pt>
                <c:pt idx="1">
                  <c:v>6</c:v>
                </c:pt>
                <c:pt idx="2">
                  <c:v>4.8</c:v>
                </c:pt>
                <c:pt idx="3">
                  <c:v>7.3</c:v>
                </c:pt>
                <c:pt idx="4">
                  <c:v>3.7</c:v>
                </c:pt>
                <c:pt idx="5">
                  <c:v>6.6</c:v>
                </c:pt>
                <c:pt idx="6">
                  <c:v>2.9</c:v>
                </c:pt>
                <c:pt idx="7">
                  <c:v>4.4000000000000004</c:v>
                </c:pt>
                <c:pt idx="8">
                  <c:v>6.9</c:v>
                </c:pt>
                <c:pt idx="9">
                  <c:v>5.8</c:v>
                </c:pt>
                <c:pt idx="10">
                  <c:v>5.6</c:v>
                </c:pt>
                <c:pt idx="11">
                  <c:v>7.7</c:v>
                </c:pt>
                <c:pt idx="12">
                  <c:v>3.8</c:v>
                </c:pt>
              </c:numCache>
            </c:numRef>
          </c:xVal>
          <c:yVal>
            <c:numRef>
              <c:f>'Ark1'!$B$6:$B$18</c:f>
              <c:numCache>
                <c:formatCode>General</c:formatCode>
                <c:ptCount val="13"/>
                <c:pt idx="0">
                  <c:v>11.4</c:v>
                </c:pt>
                <c:pt idx="1">
                  <c:v>15.7</c:v>
                </c:pt>
                <c:pt idx="2">
                  <c:v>1</c:v>
                </c:pt>
                <c:pt idx="3">
                  <c:v>11.4</c:v>
                </c:pt>
                <c:pt idx="4">
                  <c:v>22.2</c:v>
                </c:pt>
                <c:pt idx="5">
                  <c:v>7</c:v>
                </c:pt>
                <c:pt idx="6">
                  <c:v>13.8</c:v>
                </c:pt>
                <c:pt idx="7">
                  <c:v>13</c:v>
                </c:pt>
              </c:numCache>
            </c:numRef>
          </c:yVal>
          <c:smooth val="0"/>
        </c:ser>
        <c:ser>
          <c:idx val="1"/>
          <c:order val="1"/>
          <c:tx>
            <c:strRef>
              <c:f>'Ark1'!$C$5</c:f>
              <c:strCache>
                <c:ptCount val="1"/>
                <c:pt idx="0">
                  <c:v>Forfrugt kl.græs</c:v>
                </c:pt>
              </c:strCache>
            </c:strRef>
          </c:tx>
          <c:spPr>
            <a:ln w="28575">
              <a:noFill/>
            </a:ln>
          </c:spPr>
          <c:marker>
            <c:spPr>
              <a:solidFill>
                <a:srgbClr val="FF0000"/>
              </a:solidFill>
            </c:spPr>
          </c:marker>
          <c:xVal>
            <c:numRef>
              <c:f>'Ark1'!$A$6:$A$18</c:f>
              <c:numCache>
                <c:formatCode>General</c:formatCode>
                <c:ptCount val="13"/>
                <c:pt idx="0">
                  <c:v>4.4000000000000004</c:v>
                </c:pt>
                <c:pt idx="1">
                  <c:v>6</c:v>
                </c:pt>
                <c:pt idx="2">
                  <c:v>4.8</c:v>
                </c:pt>
                <c:pt idx="3">
                  <c:v>7.3</c:v>
                </c:pt>
                <c:pt idx="4">
                  <c:v>3.7</c:v>
                </c:pt>
                <c:pt idx="5">
                  <c:v>6.6</c:v>
                </c:pt>
                <c:pt idx="6">
                  <c:v>2.9</c:v>
                </c:pt>
                <c:pt idx="7">
                  <c:v>4.4000000000000004</c:v>
                </c:pt>
                <c:pt idx="8">
                  <c:v>6.9</c:v>
                </c:pt>
                <c:pt idx="9">
                  <c:v>5.8</c:v>
                </c:pt>
                <c:pt idx="10">
                  <c:v>5.6</c:v>
                </c:pt>
                <c:pt idx="11">
                  <c:v>7.7</c:v>
                </c:pt>
                <c:pt idx="12">
                  <c:v>3.8</c:v>
                </c:pt>
              </c:numCache>
            </c:numRef>
          </c:xVal>
          <c:yVal>
            <c:numRef>
              <c:f>'Ark1'!$C$6:$C$18</c:f>
              <c:numCache>
                <c:formatCode>General</c:formatCode>
                <c:ptCount val="13"/>
                <c:pt idx="8">
                  <c:v>15.4</c:v>
                </c:pt>
                <c:pt idx="9">
                  <c:v>0.9</c:v>
                </c:pt>
                <c:pt idx="10">
                  <c:v>-0.4</c:v>
                </c:pt>
                <c:pt idx="11">
                  <c:v>1</c:v>
                </c:pt>
                <c:pt idx="12">
                  <c:v>16.100000000000001</c:v>
                </c:pt>
              </c:numCache>
            </c:numRef>
          </c:yVal>
          <c:smooth val="0"/>
        </c:ser>
        <c:dLbls>
          <c:showLegendKey val="0"/>
          <c:showVal val="0"/>
          <c:showCatName val="0"/>
          <c:showSerName val="0"/>
          <c:showPercent val="0"/>
          <c:showBubbleSize val="0"/>
        </c:dLbls>
        <c:axId val="35575680"/>
        <c:axId val="35611008"/>
      </c:scatterChart>
      <c:valAx>
        <c:axId val="35575680"/>
        <c:scaling>
          <c:orientation val="minMax"/>
        </c:scaling>
        <c:delete val="0"/>
        <c:axPos val="b"/>
        <c:title>
          <c:tx>
            <c:rich>
              <a:bodyPr/>
              <a:lstStyle/>
              <a:p>
                <a:pPr>
                  <a:defRPr/>
                </a:pPr>
                <a:r>
                  <a:rPr lang="da-DK"/>
                  <a:t>Kaliumtal</a:t>
                </a:r>
              </a:p>
            </c:rich>
          </c:tx>
          <c:layout/>
          <c:overlay val="0"/>
        </c:title>
        <c:numFmt formatCode="General" sourceLinked="1"/>
        <c:majorTickMark val="out"/>
        <c:minorTickMark val="none"/>
        <c:tickLblPos val="nextTo"/>
        <c:crossAx val="35611008"/>
        <c:crosses val="autoZero"/>
        <c:crossBetween val="midCat"/>
        <c:majorUnit val="2"/>
      </c:valAx>
      <c:valAx>
        <c:axId val="35611008"/>
        <c:scaling>
          <c:orientation val="minMax"/>
        </c:scaling>
        <c:delete val="0"/>
        <c:axPos val="l"/>
        <c:majorGridlines/>
        <c:title>
          <c:tx>
            <c:rich>
              <a:bodyPr rot="-5400000" vert="horz"/>
              <a:lstStyle/>
              <a:p>
                <a:pPr>
                  <a:defRPr/>
                </a:pPr>
                <a:r>
                  <a:rPr lang="da-DK" dirty="0"/>
                  <a:t>Merudbytte</a:t>
                </a:r>
                <a:r>
                  <a:rPr lang="da-DK" dirty="0" smtClean="0"/>
                  <a:t>, </a:t>
                </a:r>
                <a:r>
                  <a:rPr lang="da-DK" dirty="0" err="1" smtClean="0"/>
                  <a:t>a.e</a:t>
                </a:r>
                <a:r>
                  <a:rPr lang="da-DK" dirty="0"/>
                  <a:t>. NEL20 </a:t>
                </a:r>
              </a:p>
              <a:p>
                <a:pPr>
                  <a:defRPr/>
                </a:pPr>
                <a:r>
                  <a:rPr lang="da-DK" dirty="0"/>
                  <a:t>for 150 kg kalium pr. ha</a:t>
                </a:r>
              </a:p>
            </c:rich>
          </c:tx>
          <c:layout/>
          <c:overlay val="0"/>
        </c:title>
        <c:numFmt formatCode="General" sourceLinked="1"/>
        <c:majorTickMark val="out"/>
        <c:minorTickMark val="none"/>
        <c:tickLblPos val="nextTo"/>
        <c:crossAx val="35575680"/>
        <c:crosses val="autoZero"/>
        <c:crossBetween val="midCat"/>
      </c:valAx>
    </c:plotArea>
    <c:legend>
      <c:legendPos val="b"/>
      <c:layout/>
      <c:overlay val="0"/>
    </c:legend>
    <c:plotVisOnly val="1"/>
    <c:dispBlanksAs val="gap"/>
    <c:showDLblsOverMax val="0"/>
  </c:chart>
  <c:txPr>
    <a:bodyPr/>
    <a:lstStyle/>
    <a:p>
      <a:pPr>
        <a:defRPr sz="2400"/>
      </a:pPr>
      <a:endParaRPr lang="da-DK"/>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0.15884</cdr:x>
      <cdr:y>0.34391</cdr:y>
    </cdr:from>
    <cdr:to>
      <cdr:x>0.28334</cdr:x>
      <cdr:y>0.54233</cdr:y>
    </cdr:to>
    <cdr:sp macro="" textlink="">
      <cdr:nvSpPr>
        <cdr:cNvPr id="2" name="Tekstboks 1"/>
        <cdr:cNvSpPr txBox="1"/>
      </cdr:nvSpPr>
      <cdr:spPr>
        <a:xfrm xmlns:a="http://schemas.openxmlformats.org/drawingml/2006/main">
          <a:off x="1166664" y="158492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da-DK" sz="1100" dirty="0"/>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dsholder til dato 2"/>
          <p:cNvSpPr>
            <a:spLocks noGrp="1"/>
          </p:cNvSpPr>
          <p:nvPr>
            <p:ph type="dt" sz="quarter" idx="1"/>
          </p:nvPr>
        </p:nvSpPr>
        <p:spPr>
          <a:xfrm>
            <a:off x="3849688" y="119791"/>
            <a:ext cx="2946400" cy="496731"/>
          </a:xfrm>
          <a:prstGeom prst="rect">
            <a:avLst/>
          </a:prstGeom>
        </p:spPr>
        <p:txBody>
          <a:bodyPr vert="horz" lIns="92665" tIns="46333" rIns="92665" bIns="46333" rtlCol="0"/>
          <a:lstStyle>
            <a:lvl1pPr algn="r" fontAlgn="auto">
              <a:spcBef>
                <a:spcPts val="0"/>
              </a:spcBef>
              <a:spcAft>
                <a:spcPts val="0"/>
              </a:spcAft>
              <a:defRPr sz="1200">
                <a:latin typeface="+mn-lt"/>
                <a:cs typeface="+mn-cs"/>
              </a:defRPr>
            </a:lvl1pPr>
          </a:lstStyle>
          <a:p>
            <a:pPr>
              <a:defRPr/>
            </a:pPr>
            <a:fld id="{B9B6A37B-4AE9-4C2E-8529-B740BCCD52B9}" type="datetime2">
              <a:rPr lang="da-DK"/>
              <a:pPr>
                <a:defRPr/>
              </a:pPr>
              <a:t>20. januar 2015</a:t>
            </a:fld>
            <a:endParaRPr lang="da-DK" dirty="0"/>
          </a:p>
        </p:txBody>
      </p:sp>
      <p:sp>
        <p:nvSpPr>
          <p:cNvPr id="4" name="Pladsholder til sidefod 3"/>
          <p:cNvSpPr>
            <a:spLocks noGrp="1"/>
          </p:cNvSpPr>
          <p:nvPr>
            <p:ph type="ftr" sz="quarter" idx="2"/>
          </p:nvPr>
        </p:nvSpPr>
        <p:spPr>
          <a:xfrm>
            <a:off x="3848100" y="9196714"/>
            <a:ext cx="2946400" cy="231595"/>
          </a:xfrm>
          <a:prstGeom prst="rect">
            <a:avLst/>
          </a:prstGeom>
        </p:spPr>
        <p:txBody>
          <a:bodyPr vert="horz" lIns="92665" tIns="46333" rIns="92665" bIns="46333" rtlCol="0" anchor="b"/>
          <a:lstStyle>
            <a:lvl1pPr algn="l" fontAlgn="auto">
              <a:spcBef>
                <a:spcPts val="0"/>
              </a:spcBef>
              <a:spcAft>
                <a:spcPts val="0"/>
              </a:spcAft>
              <a:defRPr sz="1200">
                <a:latin typeface="+mn-lt"/>
                <a:cs typeface="+mn-cs"/>
              </a:defRPr>
            </a:lvl1pPr>
          </a:lstStyle>
          <a:p>
            <a:pPr>
              <a:defRPr/>
            </a:pPr>
            <a:endParaRPr lang="da-DK"/>
          </a:p>
        </p:txBody>
      </p:sp>
      <p:sp>
        <p:nvSpPr>
          <p:cNvPr id="5" name="Pladsholder til diasnummer 4"/>
          <p:cNvSpPr>
            <a:spLocks noGrp="1"/>
          </p:cNvSpPr>
          <p:nvPr>
            <p:ph type="sldNum" sz="quarter" idx="3"/>
          </p:nvPr>
        </p:nvSpPr>
        <p:spPr>
          <a:xfrm>
            <a:off x="3849688" y="9381990"/>
            <a:ext cx="2946400" cy="496732"/>
          </a:xfrm>
          <a:prstGeom prst="rect">
            <a:avLst/>
          </a:prstGeom>
        </p:spPr>
        <p:txBody>
          <a:bodyPr vert="horz" lIns="92665" tIns="46333" rIns="92665" bIns="46333" rtlCol="0" anchor="b"/>
          <a:lstStyle>
            <a:lvl1pPr algn="r" fontAlgn="auto">
              <a:spcBef>
                <a:spcPts val="0"/>
              </a:spcBef>
              <a:spcAft>
                <a:spcPts val="0"/>
              </a:spcAft>
              <a:defRPr sz="1200">
                <a:latin typeface="+mn-lt"/>
                <a:cs typeface="+mn-cs"/>
              </a:defRPr>
            </a:lvl1pPr>
          </a:lstStyle>
          <a:p>
            <a:pPr>
              <a:defRPr/>
            </a:pPr>
            <a:fld id="{76756C19-EC52-477E-9D43-C2854BFF640C}" type="slidenum">
              <a:rPr lang="da-DK"/>
              <a:pPr>
                <a:defRPr/>
              </a:pPr>
              <a:t>‹nr.›</a:t>
            </a:fld>
            <a:endParaRPr lang="da-DK"/>
          </a:p>
        </p:txBody>
      </p:sp>
      <p:pic>
        <p:nvPicPr>
          <p:cNvPr id="17413" name="Billed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6238" y="9048175"/>
            <a:ext cx="2517775" cy="76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430316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732"/>
          </a:xfrm>
          <a:prstGeom prst="rect">
            <a:avLst/>
          </a:prstGeom>
        </p:spPr>
        <p:txBody>
          <a:bodyPr vert="horz" lIns="92665" tIns="46333" rIns="92665" bIns="46333" rtlCol="0"/>
          <a:lstStyle>
            <a:lvl1pPr algn="l" fontAlgn="auto">
              <a:spcBef>
                <a:spcPts val="0"/>
              </a:spcBef>
              <a:spcAft>
                <a:spcPts val="0"/>
              </a:spcAft>
              <a:defRPr sz="1200">
                <a:latin typeface="+mn-lt"/>
                <a:cs typeface="+mn-cs"/>
              </a:defRPr>
            </a:lvl1pPr>
          </a:lstStyle>
          <a:p>
            <a:pPr>
              <a:defRPr/>
            </a:pPr>
            <a:endParaRPr lang="da-DK"/>
          </a:p>
        </p:txBody>
      </p:sp>
      <p:sp>
        <p:nvSpPr>
          <p:cNvPr id="3" name="Pladsholder til dato 2"/>
          <p:cNvSpPr>
            <a:spLocks noGrp="1"/>
          </p:cNvSpPr>
          <p:nvPr>
            <p:ph type="dt" idx="1"/>
          </p:nvPr>
        </p:nvSpPr>
        <p:spPr>
          <a:xfrm>
            <a:off x="3849688" y="0"/>
            <a:ext cx="2946400" cy="496732"/>
          </a:xfrm>
          <a:prstGeom prst="rect">
            <a:avLst/>
          </a:prstGeom>
        </p:spPr>
        <p:txBody>
          <a:bodyPr vert="horz" lIns="92665" tIns="46333" rIns="92665" bIns="46333" rtlCol="0"/>
          <a:lstStyle>
            <a:lvl1pPr algn="r" fontAlgn="auto">
              <a:spcBef>
                <a:spcPts val="0"/>
              </a:spcBef>
              <a:spcAft>
                <a:spcPts val="0"/>
              </a:spcAft>
              <a:defRPr sz="1200">
                <a:latin typeface="+mn-lt"/>
                <a:cs typeface="+mn-cs"/>
              </a:defRPr>
            </a:lvl1pPr>
          </a:lstStyle>
          <a:p>
            <a:pPr>
              <a:defRPr/>
            </a:pPr>
            <a:fld id="{C5326BDA-7CC1-49A8-8411-F2A8023111F5}" type="datetime2">
              <a:rPr lang="da-DK"/>
              <a:pPr>
                <a:defRPr/>
              </a:pPr>
              <a:t>20. januar 2015</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665" tIns="46333" rIns="92665" bIns="46333" rtlCol="0" anchor="ctr"/>
          <a:lstStyle/>
          <a:p>
            <a:pPr lvl="0"/>
            <a:endParaRPr lang="da-DK" noProof="0"/>
          </a:p>
        </p:txBody>
      </p:sp>
      <p:sp>
        <p:nvSpPr>
          <p:cNvPr id="5" name="Pladsholder til noter 4"/>
          <p:cNvSpPr>
            <a:spLocks noGrp="1"/>
          </p:cNvSpPr>
          <p:nvPr>
            <p:ph type="body" sz="quarter" idx="3"/>
          </p:nvPr>
        </p:nvSpPr>
        <p:spPr>
          <a:xfrm>
            <a:off x="679450" y="4714953"/>
            <a:ext cx="5438775" cy="4467387"/>
          </a:xfrm>
          <a:prstGeom prst="rect">
            <a:avLst/>
          </a:prstGeom>
        </p:spPr>
        <p:txBody>
          <a:bodyPr vert="horz" lIns="92665" tIns="46333" rIns="92665" bIns="46333" rtlCol="0">
            <a:normAutofit/>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Pladsholder til sidefod 5"/>
          <p:cNvSpPr>
            <a:spLocks noGrp="1"/>
          </p:cNvSpPr>
          <p:nvPr>
            <p:ph type="ftr" sz="quarter" idx="4"/>
          </p:nvPr>
        </p:nvSpPr>
        <p:spPr>
          <a:xfrm>
            <a:off x="0" y="9428309"/>
            <a:ext cx="2946400" cy="496731"/>
          </a:xfrm>
          <a:prstGeom prst="rect">
            <a:avLst/>
          </a:prstGeom>
        </p:spPr>
        <p:txBody>
          <a:bodyPr vert="horz" lIns="92665" tIns="46333" rIns="92665" bIns="46333" rtlCol="0" anchor="b"/>
          <a:lstStyle>
            <a:lvl1pPr algn="l" fontAlgn="auto">
              <a:spcBef>
                <a:spcPts val="0"/>
              </a:spcBef>
              <a:spcAft>
                <a:spcPts val="0"/>
              </a:spcAft>
              <a:defRPr sz="1200">
                <a:latin typeface="+mn-lt"/>
                <a:cs typeface="+mn-cs"/>
              </a:defRPr>
            </a:lvl1pPr>
          </a:lstStyle>
          <a:p>
            <a:pPr>
              <a:defRPr/>
            </a:pPr>
            <a:endParaRPr lang="da-DK"/>
          </a:p>
        </p:txBody>
      </p:sp>
      <p:sp>
        <p:nvSpPr>
          <p:cNvPr id="7" name="Pladsholder til diasnummer 6"/>
          <p:cNvSpPr>
            <a:spLocks noGrp="1"/>
          </p:cNvSpPr>
          <p:nvPr>
            <p:ph type="sldNum" sz="quarter" idx="5"/>
          </p:nvPr>
        </p:nvSpPr>
        <p:spPr>
          <a:xfrm>
            <a:off x="3849688" y="9428309"/>
            <a:ext cx="2946400" cy="496731"/>
          </a:xfrm>
          <a:prstGeom prst="rect">
            <a:avLst/>
          </a:prstGeom>
        </p:spPr>
        <p:txBody>
          <a:bodyPr vert="horz" lIns="92665" tIns="46333" rIns="92665" bIns="46333" rtlCol="0" anchor="b"/>
          <a:lstStyle>
            <a:lvl1pPr algn="r" fontAlgn="auto">
              <a:spcBef>
                <a:spcPts val="0"/>
              </a:spcBef>
              <a:spcAft>
                <a:spcPts val="0"/>
              </a:spcAft>
              <a:defRPr sz="1200">
                <a:latin typeface="+mn-lt"/>
                <a:cs typeface="+mn-cs"/>
              </a:defRPr>
            </a:lvl1pPr>
          </a:lstStyle>
          <a:p>
            <a:pPr>
              <a:defRPr/>
            </a:pPr>
            <a:fld id="{8DA2126E-B258-4FB1-9E97-08F8F1C30157}" type="slidenum">
              <a:rPr lang="da-DK"/>
              <a:pPr>
                <a:defRPr/>
              </a:pPr>
              <a:t>‹nr.›</a:t>
            </a:fld>
            <a:endParaRPr lang="da-DK"/>
          </a:p>
        </p:txBody>
      </p:sp>
    </p:spTree>
    <p:extLst>
      <p:ext uri="{BB962C8B-B14F-4D97-AF65-F5344CB8AC3E}">
        <p14:creationId xmlns:p14="http://schemas.microsoft.com/office/powerpoint/2010/main" val="8337907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pPr>
              <a:defRPr/>
            </a:pPr>
            <a:fld id="{92DDFFF4-9763-43CC-81AB-EEDC64AFC9BC}" type="datetime2">
              <a:rPr lang="da-DK" smtClean="0"/>
              <a:pPr>
                <a:defRPr/>
              </a:pPr>
              <a:t>20. januar 2015</a:t>
            </a:fld>
            <a:endParaRPr lang="da-DK"/>
          </a:p>
        </p:txBody>
      </p:sp>
      <p:sp>
        <p:nvSpPr>
          <p:cNvPr id="5" name="Pladsholder til diasnummer 4"/>
          <p:cNvSpPr>
            <a:spLocks noGrp="1"/>
          </p:cNvSpPr>
          <p:nvPr>
            <p:ph type="sldNum" sz="quarter" idx="11"/>
          </p:nvPr>
        </p:nvSpPr>
        <p:spPr/>
        <p:txBody>
          <a:bodyPr/>
          <a:lstStyle/>
          <a:p>
            <a:pPr>
              <a:defRPr/>
            </a:pPr>
            <a:fld id="{0AFE4F35-38D1-4586-8062-C0D74F49BC40}" type="slidenum">
              <a:rPr lang="da-DK" smtClean="0"/>
              <a:pPr>
                <a:defRPr/>
              </a:pPr>
              <a:t>8</a:t>
            </a:fld>
            <a:endParaRPr lang="da-DK"/>
          </a:p>
        </p:txBody>
      </p:sp>
    </p:spTree>
    <p:extLst>
      <p:ext uri="{BB962C8B-B14F-4D97-AF65-F5344CB8AC3E}">
        <p14:creationId xmlns:p14="http://schemas.microsoft.com/office/powerpoint/2010/main" val="3591278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pPr>
              <a:defRPr/>
            </a:pPr>
            <a:fld id="{92DDFFF4-9763-43CC-81AB-EEDC64AFC9BC}" type="datetime2">
              <a:rPr lang="da-DK" smtClean="0">
                <a:solidFill>
                  <a:prstClr val="black"/>
                </a:solidFill>
              </a:rPr>
              <a:pPr>
                <a:defRPr/>
              </a:pPr>
              <a:t>20. januar 2015</a:t>
            </a:fld>
            <a:endParaRPr lang="da-DK">
              <a:solidFill>
                <a:prstClr val="black"/>
              </a:solidFill>
            </a:endParaRPr>
          </a:p>
        </p:txBody>
      </p:sp>
      <p:sp>
        <p:nvSpPr>
          <p:cNvPr id="5" name="Pladsholder til diasnummer 4"/>
          <p:cNvSpPr>
            <a:spLocks noGrp="1"/>
          </p:cNvSpPr>
          <p:nvPr>
            <p:ph type="sldNum" sz="quarter" idx="11"/>
          </p:nvPr>
        </p:nvSpPr>
        <p:spPr/>
        <p:txBody>
          <a:bodyPr/>
          <a:lstStyle/>
          <a:p>
            <a:pPr>
              <a:defRPr/>
            </a:pPr>
            <a:fld id="{0AFE4F35-38D1-4586-8062-C0D74F49BC40}" type="slidenum">
              <a:rPr lang="da-DK" smtClean="0">
                <a:solidFill>
                  <a:prstClr val="black"/>
                </a:solidFill>
              </a:rPr>
              <a:pPr>
                <a:defRPr/>
              </a:pPr>
              <a:t>21</a:t>
            </a:fld>
            <a:endParaRPr lang="da-DK">
              <a:solidFill>
                <a:prstClr val="black"/>
              </a:solidFill>
            </a:endParaRPr>
          </a:p>
        </p:txBody>
      </p:sp>
    </p:spTree>
    <p:extLst>
      <p:ext uri="{BB962C8B-B14F-4D97-AF65-F5344CB8AC3E}">
        <p14:creationId xmlns:p14="http://schemas.microsoft.com/office/powerpoint/2010/main" val="2167870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ato 3"/>
          <p:cNvSpPr>
            <a:spLocks noGrp="1"/>
          </p:cNvSpPr>
          <p:nvPr>
            <p:ph type="dt" idx="10"/>
          </p:nvPr>
        </p:nvSpPr>
        <p:spPr/>
        <p:txBody>
          <a:bodyPr/>
          <a:lstStyle/>
          <a:p>
            <a:pPr>
              <a:defRPr/>
            </a:pPr>
            <a:fld id="{C5326BDA-7CC1-49A8-8411-F2A8023111F5}" type="datetime2">
              <a:rPr lang="da-DK" smtClean="0"/>
              <a:pPr>
                <a:defRPr/>
              </a:pPr>
              <a:t>20. januar 2015</a:t>
            </a:fld>
            <a:endParaRPr lang="da-DK"/>
          </a:p>
        </p:txBody>
      </p:sp>
      <p:sp>
        <p:nvSpPr>
          <p:cNvPr id="5" name="Pladsholder til diasnummer 4"/>
          <p:cNvSpPr>
            <a:spLocks noGrp="1"/>
          </p:cNvSpPr>
          <p:nvPr>
            <p:ph type="sldNum" sz="quarter" idx="11"/>
          </p:nvPr>
        </p:nvSpPr>
        <p:spPr/>
        <p:txBody>
          <a:bodyPr/>
          <a:lstStyle/>
          <a:p>
            <a:pPr>
              <a:defRPr/>
            </a:pPr>
            <a:fld id="{8DA2126E-B258-4FB1-9E97-08F8F1C30157}" type="slidenum">
              <a:rPr lang="da-DK" smtClean="0"/>
              <a:pPr>
                <a:defRPr/>
              </a:pPr>
              <a:t>22</a:t>
            </a:fld>
            <a:endParaRPr lang="da-DK"/>
          </a:p>
        </p:txBody>
      </p:sp>
    </p:spTree>
    <p:extLst>
      <p:ext uri="{BB962C8B-B14F-4D97-AF65-F5344CB8AC3E}">
        <p14:creationId xmlns:p14="http://schemas.microsoft.com/office/powerpoint/2010/main" val="2042008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dias 1">
    <p:spTree>
      <p:nvGrpSpPr>
        <p:cNvPr id="1" name=""/>
        <p:cNvGrpSpPr/>
        <p:nvPr/>
      </p:nvGrpSpPr>
      <p:grpSpPr>
        <a:xfrm>
          <a:off x="0" y="0"/>
          <a:ext cx="0" cy="0"/>
          <a:chOff x="0" y="0"/>
          <a:chExt cx="0" cy="0"/>
        </a:xfrm>
      </p:grpSpPr>
      <p:sp>
        <p:nvSpPr>
          <p:cNvPr id="5" name="Rektangel 4"/>
          <p:cNvSpPr/>
          <p:nvPr/>
        </p:nvSpPr>
        <p:spPr>
          <a:xfrm>
            <a:off x="0" y="-34652"/>
            <a:ext cx="9144000" cy="6892652"/>
          </a:xfrm>
          <a:prstGeom prst="rect">
            <a:avLst/>
          </a:prstGeom>
          <a:gradFill flip="none" rotWithShape="1">
            <a:gsLst>
              <a:gs pos="0">
                <a:schemeClr val="accent3"/>
              </a:gs>
              <a:gs pos="100000">
                <a:schemeClr val="accent3">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anose="020B0604020202020204" pitchFamily="34" charset="0"/>
              <a:cs typeface="Arial" panose="020B0604020202020204" pitchFamily="34" charset="0"/>
            </a:endParaRPr>
          </a:p>
        </p:txBody>
      </p:sp>
      <p:sp>
        <p:nvSpPr>
          <p:cNvPr id="2" name="Titel 1"/>
          <p:cNvSpPr>
            <a:spLocks noGrp="1"/>
          </p:cNvSpPr>
          <p:nvPr>
            <p:ph type="ctrTitle" hasCustomPrompt="1"/>
          </p:nvPr>
        </p:nvSpPr>
        <p:spPr>
          <a:xfrm>
            <a:off x="972000" y="912440"/>
            <a:ext cx="7848472" cy="1076400"/>
          </a:xfrm>
        </p:spPr>
        <p:txBody>
          <a:bodyPr>
            <a:noAutofit/>
          </a:bodyPr>
          <a:lstStyle>
            <a:lvl1pPr algn="l">
              <a:defRPr sz="3600" b="1">
                <a:solidFill>
                  <a:schemeClr val="tx1"/>
                </a:solidFill>
              </a:defRPr>
            </a:lvl1pPr>
          </a:lstStyle>
          <a:p>
            <a:r>
              <a:rPr lang="da-DK" dirty="0" smtClean="0"/>
              <a:t>Klik for at skrive titel</a:t>
            </a:r>
            <a:endParaRPr lang="da-DK" dirty="0"/>
          </a:p>
        </p:txBody>
      </p:sp>
      <p:pic>
        <p:nvPicPr>
          <p:cNvPr id="18" name="Picture 3" descr="S:\5 Overheads\2015\Plantekongres\00_skabeloner_PP\plantekongres2015.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896501" y="308015"/>
            <a:ext cx="2923971" cy="459591"/>
          </a:xfrm>
          <a:prstGeom prst="rect">
            <a:avLst/>
          </a:prstGeom>
          <a:noFill/>
          <a:extLst>
            <a:ext uri="{909E8E84-426E-40DD-AFC4-6F175D3DCCD1}">
              <a14:hiddenFill xmlns:a14="http://schemas.microsoft.com/office/drawing/2010/main">
                <a:solidFill>
                  <a:srgbClr val="FFFFFF"/>
                </a:solidFill>
              </a14:hiddenFill>
            </a:ext>
          </a:extLst>
        </p:spPr>
      </p:pic>
      <p:sp>
        <p:nvSpPr>
          <p:cNvPr id="13" name="Pladsholder til indhold 12"/>
          <p:cNvSpPr>
            <a:spLocks noGrp="1"/>
          </p:cNvSpPr>
          <p:nvPr>
            <p:ph sz="quarter" idx="10" hasCustomPrompt="1"/>
          </p:nvPr>
        </p:nvSpPr>
        <p:spPr>
          <a:xfrm>
            <a:off x="971600" y="2708920"/>
            <a:ext cx="7128792" cy="1800225"/>
          </a:xfrm>
        </p:spPr>
        <p:txBody>
          <a:bodyPr/>
          <a:lstStyle>
            <a:lvl1pPr marL="0" indent="0">
              <a:buFont typeface="Arial" pitchFamily="34" charset="0"/>
              <a:buNone/>
              <a:defRPr>
                <a:solidFill>
                  <a:schemeClr val="tx1"/>
                </a:solidFill>
              </a:defRPr>
            </a:lvl1pPr>
          </a:lstStyle>
          <a:p>
            <a:pPr lvl="0"/>
            <a:r>
              <a:rPr lang="da-DK" dirty="0" smtClean="0"/>
              <a:t>Klik for tilføje forfatter, virksomhed.</a:t>
            </a:r>
            <a:br>
              <a:rPr lang="da-DK" dirty="0" smtClean="0"/>
            </a:br>
            <a:r>
              <a:rPr lang="da-DK" dirty="0" smtClean="0"/>
              <a:t/>
            </a:r>
            <a:br>
              <a:rPr lang="da-DK" dirty="0" smtClean="0"/>
            </a:br>
            <a:endParaRPr lang="da-DK" dirty="0" smtClean="0"/>
          </a:p>
        </p:txBody>
      </p:sp>
      <p:pic>
        <p:nvPicPr>
          <p:cNvPr id="14338" name="Picture 2" descr="C:\Users\akm\Desktop\SEGES PPT\RGB\Seges_logo_RGB.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44376" y="168221"/>
            <a:ext cx="1800200" cy="6295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5 Overheads\2015\Plantekongres\00_skabeloner_PP\plantegrafik-brochure1.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580112" y="1916304"/>
            <a:ext cx="3563888" cy="532912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uppe 21"/>
          <p:cNvGrpSpPr/>
          <p:nvPr userDrawn="1"/>
        </p:nvGrpSpPr>
        <p:grpSpPr>
          <a:xfrm>
            <a:off x="1398996" y="5445224"/>
            <a:ext cx="2598788" cy="1173667"/>
            <a:chOff x="6600924" y="5373217"/>
            <a:chExt cx="2598788" cy="1173667"/>
          </a:xfrm>
        </p:grpSpPr>
        <p:grpSp>
          <p:nvGrpSpPr>
            <p:cNvPr id="24" name="Gruppe 23"/>
            <p:cNvGrpSpPr/>
            <p:nvPr userDrawn="1"/>
          </p:nvGrpSpPr>
          <p:grpSpPr>
            <a:xfrm>
              <a:off x="6607230" y="5373217"/>
              <a:ext cx="2523863" cy="990594"/>
              <a:chOff x="6291310" y="4053643"/>
              <a:chExt cx="2523863" cy="990594"/>
            </a:xfrm>
          </p:grpSpPr>
          <p:grpSp>
            <p:nvGrpSpPr>
              <p:cNvPr id="26" name="Gruppe 25"/>
              <p:cNvGrpSpPr/>
              <p:nvPr userDrawn="1"/>
            </p:nvGrpSpPr>
            <p:grpSpPr>
              <a:xfrm>
                <a:off x="6339936" y="4053643"/>
                <a:ext cx="2475237" cy="990594"/>
                <a:chOff x="6339936" y="4053643"/>
                <a:chExt cx="2475237" cy="990594"/>
              </a:xfrm>
            </p:grpSpPr>
            <p:sp>
              <p:nvSpPr>
                <p:cNvPr id="31" name="Rektangel 30"/>
                <p:cNvSpPr/>
                <p:nvPr userDrawn="1"/>
              </p:nvSpPr>
              <p:spPr>
                <a:xfrm>
                  <a:off x="6344312" y="4053643"/>
                  <a:ext cx="2466487" cy="9813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p>
              </p:txBody>
            </p:sp>
            <p:pic>
              <p:nvPicPr>
                <p:cNvPr id="32" name="Picture 4" descr="U:\OfficeSkabeloner\Imagebilleder\Logoer\banner_høj_kvalitet.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6339936" y="4053643"/>
                  <a:ext cx="2475237" cy="990594"/>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Tekstboks 15"/>
              <p:cNvSpPr txBox="1"/>
              <p:nvPr userDrawn="1"/>
            </p:nvSpPr>
            <p:spPr>
              <a:xfrm>
                <a:off x="7434574" y="4120163"/>
                <a:ext cx="1186543" cy="261610"/>
              </a:xfrm>
              <a:prstGeom prst="rect">
                <a:avLst/>
              </a:prstGeom>
              <a:noFill/>
            </p:spPr>
            <p:txBody>
              <a:bodyPr wrap="none" rtlCol="0">
                <a:spAutoFit/>
              </a:bodyPr>
              <a:lstStyle>
                <a:defPPr>
                  <a:defRPr lang="da-DK"/>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da-DK" sz="1100" dirty="0" smtClean="0"/>
                  <a:t>Naturerhverv.dk</a:t>
                </a:r>
                <a:endParaRPr lang="da-DK" sz="1100" dirty="0"/>
              </a:p>
            </p:txBody>
          </p:sp>
          <p:sp>
            <p:nvSpPr>
              <p:cNvPr id="28" name="Tekstboks 16"/>
              <p:cNvSpPr txBox="1"/>
              <p:nvPr userDrawn="1"/>
            </p:nvSpPr>
            <p:spPr>
              <a:xfrm>
                <a:off x="6374666" y="4382319"/>
                <a:ext cx="893193" cy="246221"/>
              </a:xfrm>
              <a:prstGeom prst="rect">
                <a:avLst/>
              </a:prstGeom>
              <a:noFill/>
            </p:spPr>
            <p:txBody>
              <a:bodyPr wrap="none" rtlCol="0">
                <a:spAutoFit/>
              </a:bodyPr>
              <a:lstStyle>
                <a:defPPr>
                  <a:defRPr lang="da-DK"/>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r>
                  <a:rPr lang="da-DK" sz="500" dirty="0" smtClean="0"/>
                  <a:t>Ministeriet for Fødevarer,</a:t>
                </a:r>
                <a:br>
                  <a:rPr lang="da-DK" sz="500" dirty="0" smtClean="0"/>
                </a:br>
                <a:r>
                  <a:rPr lang="da-DK" sz="500" dirty="0" smtClean="0"/>
                  <a:t>Landbrug og Fiskeri</a:t>
                </a:r>
                <a:endParaRPr lang="da-DK" sz="500" dirty="0"/>
              </a:p>
            </p:txBody>
          </p:sp>
          <p:sp>
            <p:nvSpPr>
              <p:cNvPr id="29" name="Tekstboks 17"/>
              <p:cNvSpPr txBox="1"/>
              <p:nvPr userDrawn="1"/>
            </p:nvSpPr>
            <p:spPr>
              <a:xfrm>
                <a:off x="6291310" y="4581128"/>
                <a:ext cx="976549" cy="323165"/>
              </a:xfrm>
              <a:prstGeom prst="rect">
                <a:avLst/>
              </a:prstGeom>
              <a:noFill/>
            </p:spPr>
            <p:txBody>
              <a:bodyPr wrap="none" rtlCol="0">
                <a:spAutoFit/>
              </a:bodyPr>
              <a:lstStyle>
                <a:defPPr>
                  <a:defRPr lang="da-DK"/>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r>
                  <a:rPr lang="da-DK" sz="500" dirty="0" smtClean="0"/>
                  <a:t>Den Europæiske</a:t>
                </a:r>
                <a:br>
                  <a:rPr lang="da-DK" sz="500" dirty="0" smtClean="0"/>
                </a:br>
                <a:r>
                  <a:rPr lang="da-DK" sz="500" dirty="0" smtClean="0"/>
                  <a:t>Landbrugsfond for Udvikling</a:t>
                </a:r>
                <a:br>
                  <a:rPr lang="da-DK" sz="500" dirty="0" smtClean="0"/>
                </a:br>
                <a:r>
                  <a:rPr lang="da-DK" sz="500" dirty="0" smtClean="0"/>
                  <a:t>af Landdistrikterne</a:t>
                </a:r>
                <a:endParaRPr lang="da-DK" sz="500" dirty="0"/>
              </a:p>
            </p:txBody>
          </p:sp>
          <p:sp>
            <p:nvSpPr>
              <p:cNvPr id="30" name="Tekstboks 18"/>
              <p:cNvSpPr txBox="1"/>
              <p:nvPr userDrawn="1"/>
            </p:nvSpPr>
            <p:spPr>
              <a:xfrm>
                <a:off x="7434574" y="4581127"/>
                <a:ext cx="1316386" cy="161583"/>
              </a:xfrm>
              <a:prstGeom prst="rect">
                <a:avLst/>
              </a:prstGeom>
              <a:noFill/>
            </p:spPr>
            <p:txBody>
              <a:bodyPr wrap="none" rtlCol="0">
                <a:spAutoFit/>
              </a:bodyPr>
              <a:lstStyle>
                <a:defPPr>
                  <a:defRPr lang="da-DK"/>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r>
                  <a:rPr lang="da-DK" sz="450" dirty="0" smtClean="0"/>
                  <a:t>Danmark og EU investerer i landdistrikterne.</a:t>
                </a:r>
                <a:endParaRPr lang="da-DK" sz="450" dirty="0"/>
              </a:p>
            </p:txBody>
          </p:sp>
        </p:grpSp>
        <p:sp>
          <p:nvSpPr>
            <p:cNvPr id="25" name="Tekstboks 13"/>
            <p:cNvSpPr txBox="1"/>
            <p:nvPr userDrawn="1"/>
          </p:nvSpPr>
          <p:spPr>
            <a:xfrm>
              <a:off x="6600924" y="6354524"/>
              <a:ext cx="2598788" cy="192360"/>
            </a:xfrm>
            <a:prstGeom prst="rect">
              <a:avLst/>
            </a:prstGeom>
            <a:noFill/>
          </p:spPr>
          <p:txBody>
            <a:bodyPr wrap="none" rtlCol="0">
              <a:spAutoFit/>
            </a:bodyPr>
            <a:lstStyle>
              <a:defPPr>
                <a:defRPr lang="da-DK"/>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da-DK" sz="650" dirty="0" smtClean="0"/>
                <a:t>Se ”European Agricultural Fund for Rural Development” (EAFRD)</a:t>
              </a:r>
              <a:endParaRPr lang="da-DK" sz="650" dirty="0"/>
            </a:p>
          </p:txBody>
        </p:sp>
      </p:grpSp>
      <p:pic>
        <p:nvPicPr>
          <p:cNvPr id="23" name="Billede 22"/>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323588" y="6278100"/>
            <a:ext cx="9525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3002258"/>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bg>
      <p:bgPr>
        <a:solidFill>
          <a:schemeClr val="bg1"/>
        </a:solidFill>
        <a:effectLst/>
      </p:bgPr>
    </p:bg>
    <p:spTree>
      <p:nvGrpSpPr>
        <p:cNvPr id="1" name=""/>
        <p:cNvGrpSpPr/>
        <p:nvPr/>
      </p:nvGrpSpPr>
      <p:grpSpPr>
        <a:xfrm>
          <a:off x="0" y="0"/>
          <a:ext cx="0" cy="0"/>
          <a:chOff x="0" y="0"/>
          <a:chExt cx="0" cy="0"/>
        </a:xfrm>
      </p:grpSpPr>
      <p:sp>
        <p:nvSpPr>
          <p:cNvPr id="6" name="Pladsholder til dato 3"/>
          <p:cNvSpPr>
            <a:spLocks noGrp="1"/>
          </p:cNvSpPr>
          <p:nvPr>
            <p:ph type="dt" sz="half" idx="10"/>
          </p:nvPr>
        </p:nvSpPr>
        <p:spPr>
          <a:xfrm>
            <a:off x="1070248" y="6492875"/>
            <a:ext cx="2133600" cy="365125"/>
          </a:xfrm>
        </p:spPr>
        <p:txBody>
          <a:bodyPr/>
          <a:lstStyle>
            <a:lvl1pPr algn="l">
              <a:defRPr sz="1200">
                <a:solidFill>
                  <a:schemeClr val="tx1">
                    <a:tint val="75000"/>
                  </a:schemeClr>
                </a:solidFill>
              </a:defRPr>
            </a:lvl1pPr>
          </a:lstStyle>
          <a:p>
            <a:pPr>
              <a:defRPr/>
            </a:pPr>
            <a:fld id="{889B7EF3-B023-4829-8A6F-99DBBBEDC9AD}" type="datetime2">
              <a:rPr lang="da-DK"/>
              <a:pPr>
                <a:defRPr/>
              </a:pPr>
              <a:t>20. januar 2015</a:t>
            </a:fld>
            <a:endParaRPr lang="da-DK" dirty="0"/>
          </a:p>
        </p:txBody>
      </p:sp>
      <p:sp>
        <p:nvSpPr>
          <p:cNvPr id="7" name="Pladsholder til diasnummer 4"/>
          <p:cNvSpPr>
            <a:spLocks noGrp="1"/>
          </p:cNvSpPr>
          <p:nvPr>
            <p:ph type="sldNum" sz="quarter" idx="11"/>
          </p:nvPr>
        </p:nvSpPr>
        <p:spPr>
          <a:xfrm>
            <a:off x="301898" y="6492875"/>
            <a:ext cx="825500" cy="365125"/>
          </a:xfrm>
        </p:spPr>
        <p:txBody>
          <a:bodyPr/>
          <a:lstStyle>
            <a:lvl1pPr algn="r">
              <a:defRPr sz="1200">
                <a:solidFill>
                  <a:schemeClr val="tx1">
                    <a:tint val="75000"/>
                  </a:schemeClr>
                </a:solidFill>
              </a:defRPr>
            </a:lvl1pPr>
          </a:lstStyle>
          <a:p>
            <a:pPr>
              <a:defRPr/>
            </a:pPr>
            <a:fld id="{774876A2-58FF-4631-9985-D3CD04231D87}" type="slidenum">
              <a:rPr lang="da-DK"/>
              <a:pPr>
                <a:defRPr/>
              </a:pPr>
              <a:t>‹nr.›</a:t>
            </a:fld>
            <a:r>
              <a:rPr lang="da-DK">
                <a:solidFill>
                  <a:schemeClr val="bg1"/>
                </a:solidFill>
              </a:rPr>
              <a:t>...</a:t>
            </a:r>
            <a:r>
              <a:rPr lang="da-DK"/>
              <a:t>|</a:t>
            </a:r>
            <a:endParaRPr lang="da-DK" dirty="0"/>
          </a:p>
        </p:txBody>
      </p:sp>
      <p:sp>
        <p:nvSpPr>
          <p:cNvPr id="10" name="Pladsholder til indhold 9"/>
          <p:cNvSpPr>
            <a:spLocks noGrp="1"/>
          </p:cNvSpPr>
          <p:nvPr>
            <p:ph sz="quarter" idx="12"/>
          </p:nvPr>
        </p:nvSpPr>
        <p:spPr>
          <a:xfrm>
            <a:off x="951681" y="1484784"/>
            <a:ext cx="7716018" cy="3960142"/>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 name="Titel 1"/>
          <p:cNvSpPr>
            <a:spLocks noGrp="1"/>
          </p:cNvSpPr>
          <p:nvPr>
            <p:ph type="title"/>
          </p:nvPr>
        </p:nvSpPr>
        <p:spPr/>
        <p:txBody>
          <a:bodyPr/>
          <a:lstStyle/>
          <a:p>
            <a:r>
              <a:rPr lang="da-DK" smtClean="0"/>
              <a:t>Klik for at redigere i master</a:t>
            </a:r>
            <a:endParaRPr lang="da-DK"/>
          </a:p>
        </p:txBody>
      </p:sp>
    </p:spTree>
    <p:extLst>
      <p:ext uri="{BB962C8B-B14F-4D97-AF65-F5344CB8AC3E}">
        <p14:creationId xmlns:p14="http://schemas.microsoft.com/office/powerpoint/2010/main" val="4021771920"/>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lvl1pPr algn="l">
              <a:defRPr sz="1200">
                <a:solidFill>
                  <a:schemeClr val="tx1">
                    <a:tint val="75000"/>
                  </a:schemeClr>
                </a:solidFill>
              </a:defRPr>
            </a:lvl1pPr>
          </a:lstStyle>
          <a:p>
            <a:pPr>
              <a:defRPr/>
            </a:pPr>
            <a:fld id="{892EA8AB-995B-4E5F-9D3A-C402DBC34A5E}" type="datetime2">
              <a:rPr lang="da-DK"/>
              <a:pPr>
                <a:defRPr/>
              </a:pPr>
              <a:t>20. januar 2015</a:t>
            </a:fld>
            <a:endParaRPr lang="da-DK" dirty="0"/>
          </a:p>
        </p:txBody>
      </p:sp>
      <p:sp>
        <p:nvSpPr>
          <p:cNvPr id="5" name="Pladsholder til diasnummer 4"/>
          <p:cNvSpPr>
            <a:spLocks noGrp="1"/>
          </p:cNvSpPr>
          <p:nvPr>
            <p:ph type="sldNum" sz="quarter" idx="11"/>
          </p:nvPr>
        </p:nvSpPr>
        <p:spPr/>
        <p:txBody>
          <a:bodyPr/>
          <a:lstStyle>
            <a:lvl1pPr algn="r">
              <a:defRPr sz="1200">
                <a:solidFill>
                  <a:schemeClr val="tx1">
                    <a:tint val="75000"/>
                  </a:schemeClr>
                </a:solidFill>
              </a:defRPr>
            </a:lvl1pPr>
          </a:lstStyle>
          <a:p>
            <a:pPr>
              <a:defRPr/>
            </a:pPr>
            <a:fld id="{A58C835B-49EC-45BB-8E8A-60069671C5CE}" type="slidenum">
              <a:rPr lang="da-DK"/>
              <a:pPr>
                <a:defRPr/>
              </a:pPr>
              <a:t>‹nr.›</a:t>
            </a:fld>
            <a:r>
              <a:rPr lang="da-DK">
                <a:solidFill>
                  <a:schemeClr val="bg1"/>
                </a:solidFill>
              </a:rPr>
              <a:t>...</a:t>
            </a:r>
            <a:r>
              <a:rPr lang="da-DK"/>
              <a:t>|</a:t>
            </a:r>
            <a:endParaRPr lang="da-DK" dirty="0"/>
          </a:p>
        </p:txBody>
      </p:sp>
    </p:spTree>
    <p:extLst>
      <p:ext uri="{BB962C8B-B14F-4D97-AF65-F5344CB8AC3E}">
        <p14:creationId xmlns:p14="http://schemas.microsoft.com/office/powerpoint/2010/main" val="3935488919"/>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Billede i fuld størrelse">
    <p:spTree>
      <p:nvGrpSpPr>
        <p:cNvPr id="1" name=""/>
        <p:cNvGrpSpPr/>
        <p:nvPr/>
      </p:nvGrpSpPr>
      <p:grpSpPr>
        <a:xfrm>
          <a:off x="0" y="0"/>
          <a:ext cx="0" cy="0"/>
          <a:chOff x="0" y="0"/>
          <a:chExt cx="0" cy="0"/>
        </a:xfrm>
      </p:grpSpPr>
      <p:sp>
        <p:nvSpPr>
          <p:cNvPr id="5" name="Pladsholder til billede 4"/>
          <p:cNvSpPr>
            <a:spLocks noGrp="1"/>
          </p:cNvSpPr>
          <p:nvPr>
            <p:ph type="pic" sz="quarter" idx="11"/>
          </p:nvPr>
        </p:nvSpPr>
        <p:spPr>
          <a:xfrm>
            <a:off x="0" y="0"/>
            <a:ext cx="9144000" cy="6858000"/>
          </a:xfrm>
          <a:prstGeom prst="rect">
            <a:avLst/>
          </a:prstGeom>
        </p:spPr>
        <p:txBody>
          <a:bodyPr rtlCol="0">
            <a:normAutofit/>
          </a:bodyPr>
          <a:lstStyle>
            <a:lvl1pPr marL="0" indent="0">
              <a:buNone/>
              <a:defRPr/>
            </a:lvl1pPr>
          </a:lstStyle>
          <a:p>
            <a:pPr lvl="0"/>
            <a:r>
              <a:rPr lang="da-DK" noProof="0" smtClean="0"/>
              <a:t>Klik på ikonet for at tilføje et billede</a:t>
            </a:r>
            <a:endParaRPr lang="da-DK" noProof="0" dirty="0"/>
          </a:p>
        </p:txBody>
      </p:sp>
      <p:sp>
        <p:nvSpPr>
          <p:cNvPr id="3" name="Pladsholder til dato 3"/>
          <p:cNvSpPr>
            <a:spLocks noGrp="1"/>
          </p:cNvSpPr>
          <p:nvPr>
            <p:ph type="dt" sz="half" idx="12"/>
          </p:nvPr>
        </p:nvSpPr>
        <p:spPr/>
        <p:txBody>
          <a:bodyPr/>
          <a:lstStyle>
            <a:lvl1pPr>
              <a:defRPr/>
            </a:lvl1pPr>
          </a:lstStyle>
          <a:p>
            <a:pPr>
              <a:defRPr/>
            </a:pPr>
            <a:fld id="{5E2F6234-FA54-4135-BAB2-02AB51F9A5EC}" type="datetime2">
              <a:rPr lang="da-DK"/>
              <a:pPr>
                <a:defRPr/>
              </a:pPr>
              <a:t>20. januar 2015</a:t>
            </a:fld>
            <a:endParaRPr lang="da-DK" dirty="0"/>
          </a:p>
        </p:txBody>
      </p:sp>
      <p:sp>
        <p:nvSpPr>
          <p:cNvPr id="4" name="Pladsholder til diasnummer 4"/>
          <p:cNvSpPr>
            <a:spLocks noGrp="1"/>
          </p:cNvSpPr>
          <p:nvPr>
            <p:ph type="sldNum" sz="quarter" idx="13"/>
          </p:nvPr>
        </p:nvSpPr>
        <p:spPr/>
        <p:txBody>
          <a:bodyPr/>
          <a:lstStyle>
            <a:lvl1pPr>
              <a:defRPr/>
            </a:lvl1pPr>
          </a:lstStyle>
          <a:p>
            <a:pPr>
              <a:defRPr/>
            </a:pPr>
            <a:fld id="{B7AF8668-C1D5-47D9-AD70-01E382779E90}" type="slidenum">
              <a:rPr lang="da-DK"/>
              <a:pPr>
                <a:defRPr/>
              </a:pPr>
              <a:t>‹nr.›</a:t>
            </a:fld>
            <a:r>
              <a:rPr lang="da-DK">
                <a:solidFill>
                  <a:schemeClr val="bg1"/>
                </a:solidFill>
              </a:rPr>
              <a:t>...</a:t>
            </a:r>
            <a:r>
              <a:rPr lang="da-DK"/>
              <a:t>|</a:t>
            </a:r>
            <a:endParaRPr lang="da-DK" dirty="0"/>
          </a:p>
        </p:txBody>
      </p:sp>
    </p:spTree>
    <p:extLst>
      <p:ext uri="{BB962C8B-B14F-4D97-AF65-F5344CB8AC3E}">
        <p14:creationId xmlns:p14="http://schemas.microsoft.com/office/powerpoint/2010/main" val="948995433"/>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da-DK"/>
          </a:p>
        </p:txBody>
      </p:sp>
      <p:sp>
        <p:nvSpPr>
          <p:cNvPr id="4" name="Rectangle 6"/>
          <p:cNvSpPr>
            <a:spLocks noGrp="1" noChangeArrowheads="1"/>
          </p:cNvSpPr>
          <p:nvPr>
            <p:ph type="sldNum" sz="quarter" idx="12"/>
          </p:nvPr>
        </p:nvSpPr>
        <p:spPr>
          <a:ln/>
        </p:spPr>
        <p:txBody>
          <a:bodyPr/>
          <a:lstStyle>
            <a:lvl1pPr>
              <a:defRPr/>
            </a:lvl1pPr>
          </a:lstStyle>
          <a:p>
            <a:pPr>
              <a:defRPr/>
            </a:pPr>
            <a:fld id="{B223FEC1-4A5A-4C10-8C7A-374608689B7E}" type="slidenum">
              <a:rPr lang="da-DK"/>
              <a:pPr>
                <a:defRPr/>
              </a:pPr>
              <a:t>‹nr.›</a:t>
            </a:fld>
            <a:endParaRPr lang="da-DK"/>
          </a:p>
        </p:txBody>
      </p:sp>
    </p:spTree>
    <p:extLst>
      <p:ext uri="{BB962C8B-B14F-4D97-AF65-F5344CB8AC3E}">
        <p14:creationId xmlns:p14="http://schemas.microsoft.com/office/powerpoint/2010/main" val="25018504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dsholder til dato 3"/>
          <p:cNvSpPr>
            <a:spLocks noGrp="1"/>
          </p:cNvSpPr>
          <p:nvPr>
            <p:ph type="dt" sz="half" idx="2"/>
          </p:nvPr>
        </p:nvSpPr>
        <p:spPr>
          <a:xfrm>
            <a:off x="1069975" y="6492875"/>
            <a:ext cx="2133600" cy="365125"/>
          </a:xfrm>
          <a:prstGeom prst="rect">
            <a:avLst/>
          </a:prstGeom>
        </p:spPr>
        <p:txBody>
          <a:bodyPr/>
          <a:lstStyle>
            <a:lvl1pPr algn="l">
              <a:defRPr sz="1200">
                <a:solidFill>
                  <a:schemeClr val="accent4"/>
                </a:solidFill>
                <a:latin typeface="Arial" charset="0"/>
                <a:cs typeface="Arial" charset="0"/>
              </a:defRPr>
            </a:lvl1pPr>
          </a:lstStyle>
          <a:p>
            <a:pPr>
              <a:defRPr/>
            </a:pPr>
            <a:fld id="{539A4663-7BAA-45DD-90EC-DD6ABEEDFF1D}" type="datetime2">
              <a:rPr lang="da-DK" smtClean="0"/>
              <a:pPr>
                <a:defRPr/>
              </a:pPr>
              <a:t>20. januar 2015</a:t>
            </a:fld>
            <a:endParaRPr lang="da-DK" dirty="0"/>
          </a:p>
        </p:txBody>
      </p:sp>
      <p:sp>
        <p:nvSpPr>
          <p:cNvPr id="7" name="Pladsholder til diasnummer 4"/>
          <p:cNvSpPr>
            <a:spLocks noGrp="1"/>
          </p:cNvSpPr>
          <p:nvPr>
            <p:ph type="sldNum" sz="quarter" idx="4"/>
          </p:nvPr>
        </p:nvSpPr>
        <p:spPr>
          <a:xfrm>
            <a:off x="301625" y="6492875"/>
            <a:ext cx="825500" cy="365125"/>
          </a:xfrm>
          <a:prstGeom prst="rect">
            <a:avLst/>
          </a:prstGeom>
        </p:spPr>
        <p:txBody>
          <a:bodyPr/>
          <a:lstStyle>
            <a:lvl1pPr algn="r">
              <a:defRPr sz="1200">
                <a:solidFill>
                  <a:schemeClr val="accent4"/>
                </a:solidFill>
                <a:latin typeface="Arial" charset="0"/>
                <a:cs typeface="Arial" charset="0"/>
              </a:defRPr>
            </a:lvl1pPr>
          </a:lstStyle>
          <a:p>
            <a:pPr>
              <a:defRPr/>
            </a:pPr>
            <a:fld id="{8E2A0389-9999-477E-BDCB-9BDFEC53FE58}" type="slidenum">
              <a:rPr lang="da-DK" smtClean="0"/>
              <a:pPr>
                <a:defRPr/>
              </a:pPr>
              <a:t>‹nr.›</a:t>
            </a:fld>
            <a:r>
              <a:rPr lang="da-DK" smtClean="0"/>
              <a:t>...|</a:t>
            </a:r>
            <a:endParaRPr lang="da-DK" dirty="0"/>
          </a:p>
        </p:txBody>
      </p:sp>
      <p:sp>
        <p:nvSpPr>
          <p:cNvPr id="1028" name="Pladsholder til titel 1"/>
          <p:cNvSpPr>
            <a:spLocks noGrp="1"/>
          </p:cNvSpPr>
          <p:nvPr>
            <p:ph type="title"/>
          </p:nvPr>
        </p:nvSpPr>
        <p:spPr bwMode="auto">
          <a:xfrm>
            <a:off x="951681" y="332656"/>
            <a:ext cx="7715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dirty="0" smtClean="0"/>
              <a:t>Klik for at redigere i master</a:t>
            </a:r>
          </a:p>
        </p:txBody>
      </p:sp>
      <p:sp>
        <p:nvSpPr>
          <p:cNvPr id="1029" name="Pladsholder til tekst 2"/>
          <p:cNvSpPr>
            <a:spLocks noGrp="1"/>
          </p:cNvSpPr>
          <p:nvPr>
            <p:ph type="body" idx="1"/>
          </p:nvPr>
        </p:nvSpPr>
        <p:spPr bwMode="auto">
          <a:xfrm>
            <a:off x="951681" y="1479204"/>
            <a:ext cx="771525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p:txBody>
      </p:sp>
      <p:pic>
        <p:nvPicPr>
          <p:cNvPr id="8" name="Picture 2" descr="C:\Users\akm\Desktop\SEGES PPT\RGB\Seges_logo_RGB.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68344" y="6381328"/>
            <a:ext cx="1087882" cy="38045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607" r:id="rId1"/>
    <p:sldLayoutId id="2147484603" r:id="rId2"/>
    <p:sldLayoutId id="2147484604" r:id="rId3"/>
    <p:sldLayoutId id="2147484601" r:id="rId4"/>
    <p:sldLayoutId id="2147484608" r:id="rId5"/>
  </p:sldLayoutIdLst>
  <p:transition spd="med">
    <p:fade/>
  </p:transition>
  <p:timing>
    <p:tnLst>
      <p:par>
        <p:cTn id="1" dur="indefinite" restart="never" nodeType="tmRoot"/>
      </p:par>
    </p:tnLst>
  </p:timing>
  <p:hf sldNum="0" hdr="0" dt="0"/>
  <p:txStyles>
    <p:titleStyle>
      <a:lvl1pPr algn="l" defTabSz="457200" rtl="0" eaLnBrk="1" fontAlgn="base" hangingPunct="1">
        <a:spcBef>
          <a:spcPct val="0"/>
        </a:spcBef>
        <a:spcAft>
          <a:spcPct val="0"/>
        </a:spcAft>
        <a:defRPr sz="3600" b="1" kern="1200">
          <a:solidFill>
            <a:schemeClr val="tx1"/>
          </a:solidFill>
          <a:latin typeface="Arial" pitchFamily="34" charset="0"/>
          <a:ea typeface="+mj-ea"/>
          <a:cs typeface="Arial" pitchFamily="34" charset="0"/>
        </a:defRPr>
      </a:lvl1pPr>
      <a:lvl2pPr algn="l" defTabSz="457200" rtl="0" eaLnBrk="1" fontAlgn="base" hangingPunct="1">
        <a:spcBef>
          <a:spcPct val="0"/>
        </a:spcBef>
        <a:spcAft>
          <a:spcPct val="0"/>
        </a:spcAft>
        <a:defRPr sz="3600" b="1">
          <a:solidFill>
            <a:schemeClr val="tx1"/>
          </a:solidFill>
          <a:latin typeface="Arial" charset="0"/>
          <a:cs typeface="Arial" charset="0"/>
        </a:defRPr>
      </a:lvl2pPr>
      <a:lvl3pPr algn="l" defTabSz="457200" rtl="0" eaLnBrk="1" fontAlgn="base" hangingPunct="1">
        <a:spcBef>
          <a:spcPct val="0"/>
        </a:spcBef>
        <a:spcAft>
          <a:spcPct val="0"/>
        </a:spcAft>
        <a:defRPr sz="3600" b="1">
          <a:solidFill>
            <a:schemeClr val="tx1"/>
          </a:solidFill>
          <a:latin typeface="Arial" charset="0"/>
          <a:cs typeface="Arial" charset="0"/>
        </a:defRPr>
      </a:lvl3pPr>
      <a:lvl4pPr algn="l" defTabSz="457200" rtl="0" eaLnBrk="1" fontAlgn="base" hangingPunct="1">
        <a:spcBef>
          <a:spcPct val="0"/>
        </a:spcBef>
        <a:spcAft>
          <a:spcPct val="0"/>
        </a:spcAft>
        <a:defRPr sz="3600" b="1">
          <a:solidFill>
            <a:schemeClr val="tx1"/>
          </a:solidFill>
          <a:latin typeface="Arial" charset="0"/>
          <a:cs typeface="Arial" charset="0"/>
        </a:defRPr>
      </a:lvl4pPr>
      <a:lvl5pPr algn="l" defTabSz="457200" rtl="0" eaLnBrk="1" fontAlgn="base" hangingPunct="1">
        <a:spcBef>
          <a:spcPct val="0"/>
        </a:spcBef>
        <a:spcAft>
          <a:spcPct val="0"/>
        </a:spcAft>
        <a:defRPr sz="3600" b="1">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Clr>
          <a:schemeClr val="accent1"/>
        </a:buClr>
        <a:buSzPct val="100000"/>
        <a:buFont typeface="Arial" panose="020B0604020202020204" pitchFamily="34" charset="0"/>
        <a:buChar char="●"/>
        <a:defRPr lang="en-US" sz="2800" kern="1200" dirty="0">
          <a:solidFill>
            <a:schemeClr val="tx1"/>
          </a:solidFill>
          <a:latin typeface="Arial" pitchFamily="34" charset="0"/>
          <a:ea typeface="+mn-ea"/>
          <a:cs typeface="Arial" pitchFamily="34" charset="0"/>
        </a:defRPr>
      </a:lvl1pPr>
      <a:lvl2pPr marL="863600" indent="-431800" algn="l" defTabSz="457200" rtl="0" eaLnBrk="1" fontAlgn="base" hangingPunct="1">
        <a:spcBef>
          <a:spcPct val="20000"/>
        </a:spcBef>
        <a:spcAft>
          <a:spcPct val="0"/>
        </a:spcAft>
        <a:buClr>
          <a:schemeClr val="accent1"/>
        </a:buClr>
        <a:buSzPct val="100000"/>
        <a:buFont typeface="Arial" panose="020B0604020202020204" pitchFamily="34" charset="0"/>
        <a:buChar char="●"/>
        <a:defRPr lang="en-US" sz="2400" kern="1200" dirty="0">
          <a:solidFill>
            <a:schemeClr val="tx1"/>
          </a:solidFill>
          <a:latin typeface="Arial" pitchFamily="34" charset="0"/>
          <a:ea typeface="+mn-ea"/>
          <a:cs typeface="Arial" pitchFamily="34" charset="0"/>
        </a:defRPr>
      </a:lvl2pPr>
      <a:lvl3pPr marL="1295400" indent="-431800" algn="l" defTabSz="457200" rtl="0" eaLnBrk="1" fontAlgn="base" hangingPunct="1">
        <a:spcBef>
          <a:spcPct val="20000"/>
        </a:spcBef>
        <a:spcAft>
          <a:spcPct val="0"/>
        </a:spcAft>
        <a:buClr>
          <a:schemeClr val="accent1"/>
        </a:buClr>
        <a:buSzPct val="100000"/>
        <a:buFont typeface="Arial" panose="020B0604020202020204" pitchFamily="34" charset="0"/>
        <a:buChar char="●"/>
        <a:defRPr lang="en-US" sz="2400" kern="1200" dirty="0">
          <a:solidFill>
            <a:schemeClr val="tx1"/>
          </a:solidFill>
          <a:latin typeface="Arial" pitchFamily="34" charset="0"/>
          <a:ea typeface="+mn-ea"/>
          <a:cs typeface="Arial" pitchFamily="34" charset="0"/>
        </a:defRPr>
      </a:lvl3pPr>
      <a:lvl4pPr marL="1727200" indent="-431800" algn="l" defTabSz="457200" rtl="0" eaLnBrk="1" fontAlgn="base" hangingPunct="1">
        <a:spcBef>
          <a:spcPct val="20000"/>
        </a:spcBef>
        <a:spcAft>
          <a:spcPct val="0"/>
        </a:spcAft>
        <a:buClr>
          <a:schemeClr val="accent1"/>
        </a:buClr>
        <a:buSzPct val="100000"/>
        <a:buFont typeface="Arial" panose="020B0604020202020204" pitchFamily="34" charset="0"/>
        <a:buChar char="●"/>
        <a:defRPr lang="en-US" sz="2400" kern="1200" dirty="0">
          <a:solidFill>
            <a:schemeClr val="tx1"/>
          </a:solidFill>
          <a:latin typeface="Arial" pitchFamily="34" charset="0"/>
          <a:ea typeface="+mn-ea"/>
          <a:cs typeface="Arial" pitchFamily="34" charset="0"/>
        </a:defRPr>
      </a:lvl4pPr>
      <a:lvl5pPr marL="2159000" indent="-431800" algn="l" defTabSz="457200" rtl="0" eaLnBrk="1" fontAlgn="base" hangingPunct="1">
        <a:spcBef>
          <a:spcPct val="20000"/>
        </a:spcBef>
        <a:spcAft>
          <a:spcPct val="0"/>
        </a:spcAft>
        <a:buClr>
          <a:schemeClr val="accent1"/>
        </a:buClr>
        <a:buSzPct val="100000"/>
        <a:buFont typeface="Arial" panose="020B0604020202020204" pitchFamily="34" charset="0"/>
        <a:buChar char="●"/>
        <a:defRPr lang="da-DK" sz="2400" kern="1200" dirty="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Sådan sikres forsyningen med næringsstoffer til majs</a:t>
            </a:r>
            <a:endParaRPr lang="da-DK" dirty="0"/>
          </a:p>
        </p:txBody>
      </p:sp>
      <p:sp>
        <p:nvSpPr>
          <p:cNvPr id="3" name="Pladsholder til indhold 2"/>
          <p:cNvSpPr>
            <a:spLocks noGrp="1"/>
          </p:cNvSpPr>
          <p:nvPr>
            <p:ph sz="quarter" idx="10"/>
          </p:nvPr>
        </p:nvSpPr>
        <p:spPr/>
        <p:txBody>
          <a:bodyPr/>
          <a:lstStyle/>
          <a:p>
            <a:r>
              <a:rPr lang="da-DK" dirty="0" smtClean="0"/>
              <a:t>Landskonsulent Martin Mikkelsen</a:t>
            </a:r>
          </a:p>
          <a:p>
            <a:r>
              <a:rPr lang="da-DK" dirty="0" smtClean="0"/>
              <a:t>Planter og Miljø</a:t>
            </a:r>
            <a:endParaRPr lang="da-DK" dirty="0"/>
          </a:p>
        </p:txBody>
      </p:sp>
    </p:spTree>
    <p:extLst>
      <p:ext uri="{BB962C8B-B14F-4D97-AF65-F5344CB8AC3E}">
        <p14:creationId xmlns:p14="http://schemas.microsoft.com/office/powerpoint/2010/main" val="1401945611"/>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mam\AppData\Local\Microsoft\Windows\Temporary Internet Files\Content.Outlook\M03EWVU6\Jesper Kristense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051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a:xfrm>
            <a:off x="755576" y="332656"/>
            <a:ext cx="8199387" cy="1143000"/>
          </a:xfrm>
          <a:solidFill>
            <a:schemeClr val="accent1">
              <a:alpha val="13000"/>
            </a:schemeClr>
          </a:solidFill>
        </p:spPr>
        <p:txBody>
          <a:bodyPr/>
          <a:lstStyle/>
          <a:p>
            <a:pPr algn="ctr"/>
            <a:r>
              <a:rPr lang="da-DK" dirty="0" smtClean="0">
                <a:solidFill>
                  <a:schemeClr val="bg1"/>
                </a:solidFill>
              </a:rPr>
              <a:t>Lerjord skal vinterpløjes</a:t>
            </a:r>
            <a:endParaRPr lang="da-DK" dirty="0">
              <a:solidFill>
                <a:schemeClr val="bg1"/>
              </a:solidFill>
            </a:endParaRPr>
          </a:p>
        </p:txBody>
      </p:sp>
    </p:spTree>
    <p:extLst>
      <p:ext uri="{BB962C8B-B14F-4D97-AF65-F5344CB8AC3E}">
        <p14:creationId xmlns:p14="http://schemas.microsoft.com/office/powerpoint/2010/main" val="25759996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14375" y="1484784"/>
            <a:ext cx="7715250" cy="1143000"/>
          </a:xfrm>
        </p:spPr>
        <p:txBody>
          <a:bodyPr/>
          <a:lstStyle/>
          <a:p>
            <a:pPr algn="ctr"/>
            <a:r>
              <a:rPr lang="da-DK" dirty="0" smtClean="0"/>
              <a:t>Kvælstof</a:t>
            </a:r>
            <a:endParaRPr lang="da-DK" dirty="0"/>
          </a:p>
        </p:txBody>
      </p:sp>
      <p:pic>
        <p:nvPicPr>
          <p:cNvPr id="4" name="Picture 2" descr="S:\7 Billeder\mam\2012_13sept_majsbilleder\IMG_175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4317265"/>
            <a:ext cx="9144000" cy="2544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723927"/>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69775" y="260648"/>
            <a:ext cx="7715250" cy="1143000"/>
          </a:xfrm>
        </p:spPr>
        <p:txBody>
          <a:bodyPr/>
          <a:lstStyle/>
          <a:p>
            <a:r>
              <a:rPr lang="da-DK" dirty="0" smtClean="0"/>
              <a:t>Optimal N-mængde til majshelsæd</a:t>
            </a:r>
            <a:br>
              <a:rPr lang="da-DK" dirty="0" smtClean="0"/>
            </a:br>
            <a:r>
              <a:rPr lang="da-DK" sz="1800" dirty="0" smtClean="0"/>
              <a:t>16 forsøg 2010-2014</a:t>
            </a:r>
            <a:endParaRPr lang="da-DK" sz="1800" dirty="0"/>
          </a:p>
        </p:txBody>
      </p:sp>
      <p:graphicFrame>
        <p:nvGraphicFramePr>
          <p:cNvPr id="4" name="Diagram 3"/>
          <p:cNvGraphicFramePr>
            <a:graphicFrameLocks/>
          </p:cNvGraphicFramePr>
          <p:nvPr>
            <p:extLst>
              <p:ext uri="{D42A27DB-BD31-4B8C-83A1-F6EECF244321}">
                <p14:modId xmlns:p14="http://schemas.microsoft.com/office/powerpoint/2010/main" val="1112532920"/>
              </p:ext>
            </p:extLst>
          </p:nvPr>
        </p:nvGraphicFramePr>
        <p:xfrm>
          <a:off x="611560" y="1649760"/>
          <a:ext cx="7344816" cy="4608512"/>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Lige forbindelse 5"/>
          <p:cNvCxnSpPr/>
          <p:nvPr/>
        </p:nvCxnSpPr>
        <p:spPr>
          <a:xfrm>
            <a:off x="1743790" y="3900398"/>
            <a:ext cx="621258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1" name="Ellipse 10"/>
          <p:cNvSpPr/>
          <p:nvPr/>
        </p:nvSpPr>
        <p:spPr>
          <a:xfrm>
            <a:off x="5076056" y="1988840"/>
            <a:ext cx="3137193" cy="158417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sp>
        <p:nvSpPr>
          <p:cNvPr id="13" name="Tekstboks 12"/>
          <p:cNvSpPr txBox="1"/>
          <p:nvPr/>
        </p:nvSpPr>
        <p:spPr>
          <a:xfrm>
            <a:off x="1743790" y="3531066"/>
            <a:ext cx="2499467" cy="369332"/>
          </a:xfrm>
          <a:prstGeom prst="rect">
            <a:avLst/>
          </a:prstGeom>
          <a:noFill/>
        </p:spPr>
        <p:txBody>
          <a:bodyPr wrap="none" rtlCol="0">
            <a:spAutoFit/>
          </a:bodyPr>
          <a:lstStyle/>
          <a:p>
            <a:r>
              <a:rPr lang="nb-NO" dirty="0" smtClean="0"/>
              <a:t>Gns</a:t>
            </a:r>
            <a:r>
              <a:rPr lang="nb-NO" dirty="0"/>
              <a:t>. = 124 kg N pr. </a:t>
            </a:r>
            <a:r>
              <a:rPr lang="nb-NO" dirty="0" smtClean="0"/>
              <a:t>ha</a:t>
            </a:r>
            <a:endParaRPr lang="da-DK" dirty="0"/>
          </a:p>
        </p:txBody>
      </p:sp>
      <p:sp>
        <p:nvSpPr>
          <p:cNvPr id="7" name="Tekstboks 6"/>
          <p:cNvSpPr txBox="1"/>
          <p:nvPr/>
        </p:nvSpPr>
        <p:spPr>
          <a:xfrm>
            <a:off x="769775" y="6269290"/>
            <a:ext cx="3647152" cy="369332"/>
          </a:xfrm>
          <a:prstGeom prst="rect">
            <a:avLst/>
          </a:prstGeom>
          <a:noFill/>
        </p:spPr>
        <p:txBody>
          <a:bodyPr wrap="none" rtlCol="0">
            <a:spAutoFit/>
          </a:bodyPr>
          <a:lstStyle/>
          <a:p>
            <a:r>
              <a:rPr lang="da-DK" dirty="0" smtClean="0"/>
              <a:t>Kilde: Oversigten 2014, side 393  </a:t>
            </a:r>
            <a:endParaRPr lang="da-DK" dirty="0"/>
          </a:p>
        </p:txBody>
      </p:sp>
      <p:sp>
        <p:nvSpPr>
          <p:cNvPr id="8" name="Ellipse 7"/>
          <p:cNvSpPr/>
          <p:nvPr/>
        </p:nvSpPr>
        <p:spPr>
          <a:xfrm>
            <a:off x="1714205" y="4005064"/>
            <a:ext cx="3116675" cy="165618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spTree>
    <p:extLst>
      <p:ext uri="{BB962C8B-B14F-4D97-AF65-F5344CB8AC3E}">
        <p14:creationId xmlns:p14="http://schemas.microsoft.com/office/powerpoint/2010/main" val="18577384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75990" y="188640"/>
            <a:ext cx="8064496" cy="864096"/>
          </a:xfrm>
        </p:spPr>
        <p:txBody>
          <a:bodyPr/>
          <a:lstStyle/>
          <a:p>
            <a:r>
              <a:rPr lang="da-DK" dirty="0" smtClean="0"/>
              <a:t>Gødskning af majs i vækstperioden </a:t>
            </a:r>
            <a:br>
              <a:rPr lang="da-DK" dirty="0" smtClean="0"/>
            </a:br>
            <a:r>
              <a:rPr lang="da-DK" sz="2000" dirty="0" smtClean="0"/>
              <a:t>3 </a:t>
            </a:r>
            <a:r>
              <a:rPr lang="da-DK" sz="2000" dirty="0"/>
              <a:t>forsøg </a:t>
            </a:r>
            <a:r>
              <a:rPr lang="da-DK" sz="2000" dirty="0" smtClean="0"/>
              <a:t>2014 (JB 1 uden vanding)</a:t>
            </a:r>
            <a:r>
              <a:rPr lang="da-DK" dirty="0"/>
              <a:t/>
            </a:r>
            <a:br>
              <a:rPr lang="da-DK" dirty="0"/>
            </a:br>
            <a:endParaRPr lang="da-DK" dirty="0"/>
          </a:p>
        </p:txBody>
      </p:sp>
      <p:graphicFrame>
        <p:nvGraphicFramePr>
          <p:cNvPr id="8" name="Pladsholder til indhold 7"/>
          <p:cNvGraphicFramePr>
            <a:graphicFrameLocks noGrp="1"/>
          </p:cNvGraphicFramePr>
          <p:nvPr>
            <p:ph idx="4294967295"/>
            <p:extLst>
              <p:ext uri="{D42A27DB-BD31-4B8C-83A1-F6EECF244321}">
                <p14:modId xmlns:p14="http://schemas.microsoft.com/office/powerpoint/2010/main" val="3814762711"/>
              </p:ext>
            </p:extLst>
          </p:nvPr>
        </p:nvGraphicFramePr>
        <p:xfrm>
          <a:off x="467544" y="1003651"/>
          <a:ext cx="8208912" cy="4669159"/>
        </p:xfrm>
        <a:graphic>
          <a:graphicData uri="http://schemas.openxmlformats.org/drawingml/2006/table">
            <a:tbl>
              <a:tblPr firstRow="1" bandRow="1">
                <a:tableStyleId>{5C22544A-7EE6-4342-B048-85BDC9FD1C3A}</a:tableStyleId>
              </a:tblPr>
              <a:tblGrid>
                <a:gridCol w="6552728"/>
                <a:gridCol w="1656184"/>
              </a:tblGrid>
              <a:tr h="119961">
                <a:tc>
                  <a:txBody>
                    <a:bodyPr/>
                    <a:lstStyle/>
                    <a:p>
                      <a:r>
                        <a:rPr lang="da-DK" sz="2400" dirty="0" smtClean="0"/>
                        <a:t>Total</a:t>
                      </a:r>
                      <a:r>
                        <a:rPr lang="da-DK" sz="2400" baseline="0" dirty="0" smtClean="0"/>
                        <a:t> N i gylle pr. ha</a:t>
                      </a:r>
                      <a:endParaRPr lang="da-DK" sz="2400" dirty="0" smtClean="0"/>
                    </a:p>
                  </a:txBody>
                  <a:tcPr/>
                </a:tc>
                <a:tc>
                  <a:txBody>
                    <a:bodyPr/>
                    <a:lstStyle/>
                    <a:p>
                      <a:pPr algn="ctr"/>
                      <a:r>
                        <a:rPr lang="da-DK" sz="2400" dirty="0" smtClean="0"/>
                        <a:t>Udbytte og </a:t>
                      </a:r>
                      <a:r>
                        <a:rPr lang="da-DK" sz="2400" dirty="0" err="1" smtClean="0"/>
                        <a:t>merudb</a:t>
                      </a:r>
                      <a:r>
                        <a:rPr lang="da-DK" sz="2400" dirty="0" smtClean="0"/>
                        <a:t>.,</a:t>
                      </a:r>
                    </a:p>
                    <a:p>
                      <a:pPr algn="ctr"/>
                      <a:r>
                        <a:rPr lang="da-DK" sz="2400" dirty="0" smtClean="0"/>
                        <a:t> </a:t>
                      </a:r>
                      <a:r>
                        <a:rPr lang="da-DK" sz="2400" dirty="0" err="1" smtClean="0"/>
                        <a:t>a.e</a:t>
                      </a:r>
                      <a:r>
                        <a:rPr lang="da-DK" sz="2400" dirty="0" smtClean="0"/>
                        <a:t>. pr. ha</a:t>
                      </a:r>
                      <a:endParaRPr lang="da-DK" sz="2400" dirty="0"/>
                    </a:p>
                  </a:txBody>
                  <a:tcPr/>
                </a:tc>
              </a:tr>
              <a:tr h="444541">
                <a:tc>
                  <a:txBody>
                    <a:bodyPr/>
                    <a:lstStyle/>
                    <a:p>
                      <a:r>
                        <a:rPr lang="da-DK" sz="2400" dirty="0" smtClean="0"/>
                        <a:t>150 N i gylle før såning</a:t>
                      </a:r>
                      <a:endParaRPr lang="da-DK" sz="2400" dirty="0"/>
                    </a:p>
                  </a:txBody>
                  <a:tcPr/>
                </a:tc>
                <a:tc>
                  <a:txBody>
                    <a:bodyPr/>
                    <a:lstStyle/>
                    <a:p>
                      <a:pPr algn="ctr"/>
                      <a:r>
                        <a:rPr lang="da-DK" sz="2400" b="1" dirty="0" smtClean="0"/>
                        <a:t>117,5</a:t>
                      </a:r>
                      <a:endParaRPr lang="da-DK" sz="2400" b="1" dirty="0"/>
                    </a:p>
                  </a:txBody>
                  <a:tcPr/>
                </a:tc>
              </a:tr>
              <a:tr h="376024">
                <a:tc>
                  <a:txBody>
                    <a:bodyPr/>
                    <a:lstStyle/>
                    <a:p>
                      <a:r>
                        <a:rPr lang="da-DK" sz="2400" dirty="0" smtClean="0"/>
                        <a:t>150</a:t>
                      </a:r>
                      <a:r>
                        <a:rPr lang="da-DK" sz="2400" baseline="0" dirty="0" smtClean="0"/>
                        <a:t> N i gylle</a:t>
                      </a:r>
                      <a:r>
                        <a:rPr lang="da-DK" sz="2400" dirty="0" smtClean="0"/>
                        <a:t> før såning m. </a:t>
                      </a:r>
                      <a:r>
                        <a:rPr lang="da-DK" sz="2400" dirty="0" err="1" smtClean="0"/>
                        <a:t>nitrifikationshæmmer</a:t>
                      </a:r>
                      <a:r>
                        <a:rPr lang="da-DK" sz="2400" dirty="0" smtClean="0"/>
                        <a:t>**)</a:t>
                      </a:r>
                      <a:endParaRPr lang="da-DK" sz="2400" dirty="0"/>
                    </a:p>
                  </a:txBody>
                  <a:tcPr/>
                </a:tc>
                <a:tc>
                  <a:txBody>
                    <a:bodyPr/>
                    <a:lstStyle/>
                    <a:p>
                      <a:pPr algn="ctr"/>
                      <a:r>
                        <a:rPr lang="da-DK" sz="2400" dirty="0" smtClean="0"/>
                        <a:t>+7,8</a:t>
                      </a:r>
                      <a:endParaRPr lang="da-DK" sz="2400" dirty="0"/>
                    </a:p>
                  </a:txBody>
                  <a:tcPr/>
                </a:tc>
              </a:tr>
              <a:tr h="782920">
                <a:tc>
                  <a:txBody>
                    <a:bodyPr/>
                    <a:lstStyle/>
                    <a:p>
                      <a:r>
                        <a:rPr lang="da-DK" sz="2400" dirty="0" smtClean="0"/>
                        <a:t>75 N i gylle før såning </a:t>
                      </a:r>
                    </a:p>
                    <a:p>
                      <a:r>
                        <a:rPr lang="da-DK" sz="2400" dirty="0" smtClean="0"/>
                        <a:t>75 i gylle m. slanger, </a:t>
                      </a:r>
                      <a:r>
                        <a:rPr lang="da-DK" sz="2400" baseline="0" dirty="0" smtClean="0"/>
                        <a:t>11. juni, st. 18</a:t>
                      </a:r>
                      <a:endParaRPr lang="da-DK" sz="2400" dirty="0"/>
                    </a:p>
                  </a:txBody>
                  <a:tcPr/>
                </a:tc>
                <a:tc>
                  <a:txBody>
                    <a:bodyPr/>
                    <a:lstStyle/>
                    <a:p>
                      <a:pPr algn="ctr"/>
                      <a:r>
                        <a:rPr lang="da-DK" sz="2400" dirty="0" smtClean="0"/>
                        <a:t>+7,6</a:t>
                      </a:r>
                      <a:endParaRPr lang="da-DK" sz="2400" dirty="0"/>
                    </a:p>
                  </a:txBody>
                  <a:tcPr/>
                </a:tc>
              </a:tr>
              <a:tr h="752048">
                <a:tc>
                  <a:txBody>
                    <a:bodyPr/>
                    <a:lstStyle/>
                    <a:p>
                      <a:r>
                        <a:rPr lang="da-DK" sz="2400" dirty="0" smtClean="0"/>
                        <a:t>75 N i gylle før såning</a:t>
                      </a:r>
                    </a:p>
                    <a:p>
                      <a:r>
                        <a:rPr lang="da-DK" sz="2400" baseline="0" dirty="0" smtClean="0"/>
                        <a:t>53 N NS 27-4, 11. juni, st. 18</a:t>
                      </a:r>
                      <a:endParaRPr lang="da-DK" sz="2400" dirty="0"/>
                    </a:p>
                  </a:txBody>
                  <a:tcPr/>
                </a:tc>
                <a:tc>
                  <a:txBody>
                    <a:bodyPr/>
                    <a:lstStyle/>
                    <a:p>
                      <a:pPr algn="ctr"/>
                      <a:r>
                        <a:rPr lang="da-DK" sz="2400" dirty="0" smtClean="0"/>
                        <a:t>+8,6</a:t>
                      </a:r>
                      <a:endParaRPr lang="da-DK" sz="2400" dirty="0"/>
                    </a:p>
                  </a:txBody>
                  <a:tcPr/>
                </a:tc>
              </a:tr>
              <a:tr h="370840">
                <a:tc>
                  <a:txBody>
                    <a:bodyPr/>
                    <a:lstStyle/>
                    <a:p>
                      <a:r>
                        <a:rPr lang="da-DK" sz="2400" i="0" dirty="0" smtClean="0"/>
                        <a:t>150 N i gylle nedfældet 11.</a:t>
                      </a:r>
                      <a:r>
                        <a:rPr lang="da-DK" sz="2400" i="0" baseline="0" dirty="0" smtClean="0"/>
                        <a:t> juni, st. 18</a:t>
                      </a:r>
                      <a:endParaRPr lang="da-DK" sz="2400" i="0" dirty="0"/>
                    </a:p>
                  </a:txBody>
                  <a:tcPr/>
                </a:tc>
                <a:tc>
                  <a:txBody>
                    <a:bodyPr/>
                    <a:lstStyle/>
                    <a:p>
                      <a:pPr algn="ctr"/>
                      <a:r>
                        <a:rPr lang="da-DK" sz="2400" i="0" dirty="0" smtClean="0"/>
                        <a:t>+3,2</a:t>
                      </a:r>
                      <a:endParaRPr lang="da-DK" sz="2400" i="0" dirty="0"/>
                    </a:p>
                  </a:txBody>
                  <a:tcPr/>
                </a:tc>
              </a:tr>
              <a:tr h="46291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2400" i="1" dirty="0" smtClean="0"/>
                        <a:t>LSD</a:t>
                      </a:r>
                      <a:endParaRPr lang="da-DK" sz="2400" i="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a-DK" sz="2400" i="1" dirty="0" smtClean="0"/>
                        <a:t>9,6</a:t>
                      </a:r>
                      <a:endParaRPr lang="da-DK" sz="2400" i="1" dirty="0"/>
                    </a:p>
                  </a:txBody>
                  <a:tcPr/>
                </a:tc>
              </a:tr>
            </a:tbl>
          </a:graphicData>
        </a:graphic>
      </p:graphicFrame>
      <p:sp>
        <p:nvSpPr>
          <p:cNvPr id="9" name="Tekstboks 8"/>
          <p:cNvSpPr txBox="1"/>
          <p:nvPr/>
        </p:nvSpPr>
        <p:spPr>
          <a:xfrm>
            <a:off x="504866" y="5733256"/>
            <a:ext cx="5211748" cy="369332"/>
          </a:xfrm>
          <a:prstGeom prst="rect">
            <a:avLst/>
          </a:prstGeom>
          <a:noFill/>
        </p:spPr>
        <p:txBody>
          <a:bodyPr wrap="none" rtlCol="0">
            <a:spAutoFit/>
          </a:bodyPr>
          <a:lstStyle/>
          <a:p>
            <a:r>
              <a:rPr lang="da-DK" dirty="0" smtClean="0"/>
              <a:t>* Derudover er placeret 30 kg N pr. ha ved såning</a:t>
            </a:r>
            <a:endParaRPr lang="da-DK" dirty="0"/>
          </a:p>
        </p:txBody>
      </p:sp>
      <p:sp>
        <p:nvSpPr>
          <p:cNvPr id="6" name="Afrundet rektangel 5"/>
          <p:cNvSpPr/>
          <p:nvPr/>
        </p:nvSpPr>
        <p:spPr>
          <a:xfrm>
            <a:off x="504866" y="2647797"/>
            <a:ext cx="8171590" cy="432048"/>
          </a:xfrm>
          <a:prstGeom prst="roundRect">
            <a:avLst/>
          </a:prstGeom>
          <a:noFill/>
          <a:ln w="635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7" name="Afrundet rektangel 6"/>
          <p:cNvSpPr/>
          <p:nvPr/>
        </p:nvSpPr>
        <p:spPr>
          <a:xfrm>
            <a:off x="467544" y="3908580"/>
            <a:ext cx="8197080" cy="792088"/>
          </a:xfrm>
          <a:prstGeom prst="roundRect">
            <a:avLst/>
          </a:prstGeom>
          <a:noFill/>
          <a:ln w="635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0" name="Afrundet rektangel 9"/>
          <p:cNvSpPr/>
          <p:nvPr/>
        </p:nvSpPr>
        <p:spPr>
          <a:xfrm>
            <a:off x="443068" y="3103273"/>
            <a:ext cx="8208912" cy="792088"/>
          </a:xfrm>
          <a:prstGeom prst="roundRect">
            <a:avLst/>
          </a:prstGeom>
          <a:noFill/>
          <a:ln w="635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1" name="Afrundet rektangel 10"/>
          <p:cNvSpPr/>
          <p:nvPr/>
        </p:nvSpPr>
        <p:spPr>
          <a:xfrm>
            <a:off x="504866" y="4711318"/>
            <a:ext cx="8171590" cy="445874"/>
          </a:xfrm>
          <a:prstGeom prst="roundRect">
            <a:avLst/>
          </a:prstGeom>
          <a:noFill/>
          <a:ln w="635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2" name="Afrundet rektangel 11"/>
          <p:cNvSpPr/>
          <p:nvPr/>
        </p:nvSpPr>
        <p:spPr>
          <a:xfrm>
            <a:off x="486205" y="2204864"/>
            <a:ext cx="8171590" cy="432048"/>
          </a:xfrm>
          <a:prstGeom prst="roundRect">
            <a:avLst/>
          </a:prstGeom>
          <a:noFill/>
          <a:ln w="635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3" name="Tekstboks 12"/>
          <p:cNvSpPr txBox="1"/>
          <p:nvPr/>
        </p:nvSpPr>
        <p:spPr>
          <a:xfrm>
            <a:off x="395287" y="6055139"/>
            <a:ext cx="3672800" cy="369332"/>
          </a:xfrm>
          <a:prstGeom prst="rect">
            <a:avLst/>
          </a:prstGeom>
          <a:noFill/>
        </p:spPr>
        <p:txBody>
          <a:bodyPr wrap="none" rtlCol="0">
            <a:spAutoFit/>
          </a:bodyPr>
          <a:lstStyle/>
          <a:p>
            <a:r>
              <a:rPr lang="da-DK" dirty="0" smtClean="0"/>
              <a:t>** Gennemsnit af N-</a:t>
            </a:r>
            <a:r>
              <a:rPr lang="da-DK" dirty="0" err="1" smtClean="0"/>
              <a:t>lock</a:t>
            </a:r>
            <a:r>
              <a:rPr lang="da-DK" dirty="0" smtClean="0"/>
              <a:t> og </a:t>
            </a:r>
            <a:r>
              <a:rPr lang="da-DK" dirty="0" err="1" smtClean="0"/>
              <a:t>Piadin</a:t>
            </a:r>
            <a:endParaRPr lang="da-DK" dirty="0"/>
          </a:p>
        </p:txBody>
      </p:sp>
      <p:sp>
        <p:nvSpPr>
          <p:cNvPr id="2" name="Tekstboks 1"/>
          <p:cNvSpPr txBox="1"/>
          <p:nvPr/>
        </p:nvSpPr>
        <p:spPr>
          <a:xfrm>
            <a:off x="420191" y="6346504"/>
            <a:ext cx="3647152" cy="369332"/>
          </a:xfrm>
          <a:prstGeom prst="rect">
            <a:avLst/>
          </a:prstGeom>
          <a:noFill/>
        </p:spPr>
        <p:txBody>
          <a:bodyPr wrap="none" rtlCol="0">
            <a:spAutoFit/>
          </a:bodyPr>
          <a:lstStyle/>
          <a:p>
            <a:r>
              <a:rPr lang="da-DK" dirty="0" smtClean="0"/>
              <a:t>Kilde: Oversigten 2014, side 399  </a:t>
            </a:r>
            <a:endParaRPr lang="da-DK" dirty="0"/>
          </a:p>
        </p:txBody>
      </p:sp>
    </p:spTree>
    <p:extLst>
      <p:ext uri="{BB962C8B-B14F-4D97-AF65-F5344CB8AC3E}">
        <p14:creationId xmlns:p14="http://schemas.microsoft.com/office/powerpoint/2010/main" val="15391341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2"/>
          </p:nvPr>
        </p:nvSpPr>
        <p:spPr>
          <a:xfrm>
            <a:off x="951681" y="1484784"/>
            <a:ext cx="7716018" cy="2880320"/>
          </a:xfrm>
        </p:spPr>
        <p:txBody>
          <a:bodyPr/>
          <a:lstStyle/>
          <a:p>
            <a:r>
              <a:rPr lang="da-DK" dirty="0" smtClean="0"/>
              <a:t>Hæmmer bakterier, som omdanner </a:t>
            </a:r>
            <a:r>
              <a:rPr lang="da-DK" dirty="0" err="1" smtClean="0"/>
              <a:t>ammoniun</a:t>
            </a:r>
            <a:r>
              <a:rPr lang="da-DK" dirty="0" smtClean="0"/>
              <a:t> til </a:t>
            </a:r>
            <a:r>
              <a:rPr lang="da-DK" dirty="0" smtClean="0">
                <a:solidFill>
                  <a:srgbClr val="FF0000"/>
                </a:solidFill>
              </a:rPr>
              <a:t>nitrat</a:t>
            </a:r>
          </a:p>
          <a:p>
            <a:r>
              <a:rPr lang="da-DK" dirty="0" smtClean="0"/>
              <a:t>I forsøgene er anvendt 2,5 liter N-</a:t>
            </a:r>
            <a:r>
              <a:rPr lang="da-DK" dirty="0" err="1" smtClean="0"/>
              <a:t>lock</a:t>
            </a:r>
            <a:r>
              <a:rPr lang="da-DK" dirty="0" smtClean="0"/>
              <a:t> pr. ha og 5 liter </a:t>
            </a:r>
            <a:r>
              <a:rPr lang="da-DK" dirty="0" err="1" smtClean="0"/>
              <a:t>Piadin</a:t>
            </a:r>
            <a:r>
              <a:rPr lang="da-DK" dirty="0" smtClean="0"/>
              <a:t> pr. ha</a:t>
            </a:r>
          </a:p>
          <a:p>
            <a:r>
              <a:rPr lang="da-DK" dirty="0" err="1" smtClean="0"/>
              <a:t>Piadin</a:t>
            </a:r>
            <a:r>
              <a:rPr lang="da-DK" dirty="0" smtClean="0"/>
              <a:t> koster ca. 35 kr. pr. liter </a:t>
            </a:r>
            <a:endParaRPr lang="da-DK" dirty="0"/>
          </a:p>
        </p:txBody>
      </p:sp>
      <p:sp>
        <p:nvSpPr>
          <p:cNvPr id="3" name="Titel 2"/>
          <p:cNvSpPr>
            <a:spLocks noGrp="1"/>
          </p:cNvSpPr>
          <p:nvPr>
            <p:ph type="title"/>
          </p:nvPr>
        </p:nvSpPr>
        <p:spPr/>
        <p:txBody>
          <a:bodyPr/>
          <a:lstStyle/>
          <a:p>
            <a:r>
              <a:rPr lang="da-DK" dirty="0" err="1" smtClean="0"/>
              <a:t>Nitrifikationshæmmer</a:t>
            </a:r>
            <a:endParaRPr lang="da-DK" dirty="0"/>
          </a:p>
        </p:txBody>
      </p:sp>
    </p:spTree>
    <p:extLst>
      <p:ext uri="{BB962C8B-B14F-4D97-AF65-F5344CB8AC3E}">
        <p14:creationId xmlns:p14="http://schemas.microsoft.com/office/powerpoint/2010/main" val="590198618"/>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827584" y="620688"/>
            <a:ext cx="8064496" cy="1143000"/>
          </a:xfrm>
        </p:spPr>
        <p:txBody>
          <a:bodyPr/>
          <a:lstStyle/>
          <a:p>
            <a:r>
              <a:rPr lang="da-DK" dirty="0" smtClean="0"/>
              <a:t>Gødskning af majs i vækstperioden </a:t>
            </a:r>
            <a:br>
              <a:rPr lang="da-DK" dirty="0" smtClean="0"/>
            </a:br>
            <a:r>
              <a:rPr lang="da-DK" sz="2000" dirty="0" smtClean="0"/>
              <a:t>3 </a:t>
            </a:r>
            <a:r>
              <a:rPr lang="da-DK" sz="2000" dirty="0"/>
              <a:t>forsøg </a:t>
            </a:r>
            <a:r>
              <a:rPr lang="da-DK" sz="2000" dirty="0" smtClean="0"/>
              <a:t>2014</a:t>
            </a:r>
            <a:endParaRPr lang="da-DK" dirty="0"/>
          </a:p>
        </p:txBody>
      </p:sp>
      <p:graphicFrame>
        <p:nvGraphicFramePr>
          <p:cNvPr id="8" name="Pladsholder til indhold 7"/>
          <p:cNvGraphicFramePr>
            <a:graphicFrameLocks noGrp="1"/>
          </p:cNvGraphicFramePr>
          <p:nvPr>
            <p:ph idx="4294967295"/>
            <p:extLst>
              <p:ext uri="{D42A27DB-BD31-4B8C-83A1-F6EECF244321}">
                <p14:modId xmlns:p14="http://schemas.microsoft.com/office/powerpoint/2010/main" val="666924988"/>
              </p:ext>
            </p:extLst>
          </p:nvPr>
        </p:nvGraphicFramePr>
        <p:xfrm>
          <a:off x="968650" y="1916832"/>
          <a:ext cx="7200900" cy="3023239"/>
        </p:xfrm>
        <a:graphic>
          <a:graphicData uri="http://schemas.openxmlformats.org/drawingml/2006/table">
            <a:tbl>
              <a:tblPr firstRow="1" bandRow="1">
                <a:tableStyleId>{5C22544A-7EE6-4342-B048-85BDC9FD1C3A}</a:tableStyleId>
              </a:tblPr>
              <a:tblGrid>
                <a:gridCol w="4183613"/>
                <a:gridCol w="3017287"/>
              </a:tblGrid>
              <a:tr h="119961">
                <a:tc>
                  <a:txBody>
                    <a:bodyPr/>
                    <a:lstStyle/>
                    <a:p>
                      <a:r>
                        <a:rPr lang="da-DK" sz="2400" dirty="0" smtClean="0"/>
                        <a:t>Pr. ha</a:t>
                      </a:r>
                    </a:p>
                  </a:txBody>
                  <a:tcPr/>
                </a:tc>
                <a:tc>
                  <a:txBody>
                    <a:bodyPr/>
                    <a:lstStyle/>
                    <a:p>
                      <a:pPr algn="ctr"/>
                      <a:r>
                        <a:rPr lang="da-DK" sz="2400" dirty="0" err="1" smtClean="0"/>
                        <a:t>a.e</a:t>
                      </a:r>
                      <a:r>
                        <a:rPr lang="da-DK" sz="2400" dirty="0" smtClean="0"/>
                        <a:t>. NEL</a:t>
                      </a:r>
                      <a:r>
                        <a:rPr lang="da-DK" sz="2400" baseline="-25000" dirty="0" smtClean="0"/>
                        <a:t>20</a:t>
                      </a:r>
                      <a:r>
                        <a:rPr lang="da-DK" sz="2400" baseline="0" dirty="0" smtClean="0"/>
                        <a:t> pr. ha</a:t>
                      </a:r>
                      <a:endParaRPr lang="da-DK" sz="2400" baseline="-25000" dirty="0"/>
                    </a:p>
                  </a:txBody>
                  <a:tcPr/>
                </a:tc>
              </a:tr>
              <a:tr h="370840">
                <a:tc>
                  <a:txBody>
                    <a:bodyPr/>
                    <a:lstStyle/>
                    <a:p>
                      <a:r>
                        <a:rPr lang="da-DK" sz="2400" dirty="0" smtClean="0"/>
                        <a:t>100 N*) lige</a:t>
                      </a:r>
                      <a:r>
                        <a:rPr lang="da-DK" sz="2400" baseline="0" dirty="0" smtClean="0"/>
                        <a:t> efter såning</a:t>
                      </a:r>
                      <a:endParaRPr lang="da-DK" sz="2400" dirty="0"/>
                    </a:p>
                  </a:txBody>
                  <a:tcPr/>
                </a:tc>
                <a:tc>
                  <a:txBody>
                    <a:bodyPr/>
                    <a:lstStyle/>
                    <a:p>
                      <a:pPr algn="ctr"/>
                      <a:r>
                        <a:rPr lang="da-DK" sz="2400" b="1" dirty="0" smtClean="0"/>
                        <a:t>134,1</a:t>
                      </a:r>
                      <a:endParaRPr lang="da-DK" sz="2400" b="1" dirty="0"/>
                    </a:p>
                  </a:txBody>
                  <a:tcPr/>
                </a:tc>
              </a:tr>
              <a:tr h="813792">
                <a:tc>
                  <a:txBody>
                    <a:bodyPr/>
                    <a:lstStyle/>
                    <a:p>
                      <a:r>
                        <a:rPr lang="da-DK" sz="2400" dirty="0" smtClean="0"/>
                        <a:t>50 N*) lige efter såning</a:t>
                      </a:r>
                    </a:p>
                    <a:p>
                      <a:r>
                        <a:rPr lang="da-DK" sz="2400" dirty="0" smtClean="0"/>
                        <a:t>50 N 26.-27. juni,</a:t>
                      </a:r>
                      <a:r>
                        <a:rPr lang="da-DK" sz="2400" baseline="0" dirty="0" smtClean="0"/>
                        <a:t> st. 31-37</a:t>
                      </a:r>
                      <a:endParaRPr lang="da-DK" sz="2400" dirty="0"/>
                    </a:p>
                  </a:txBody>
                  <a:tcPr/>
                </a:tc>
                <a:tc>
                  <a:txBody>
                    <a:bodyPr/>
                    <a:lstStyle/>
                    <a:p>
                      <a:pPr algn="ctr"/>
                      <a:r>
                        <a:rPr lang="da-DK" sz="2400" dirty="0" smtClean="0"/>
                        <a:t>-9,0</a:t>
                      </a:r>
                      <a:endParaRPr lang="da-DK" sz="2400" dirty="0"/>
                    </a:p>
                  </a:txBody>
                  <a:tcPr/>
                </a:tc>
              </a:tr>
              <a:tr h="782920">
                <a:tc>
                  <a:txBody>
                    <a:bodyPr/>
                    <a:lstStyle/>
                    <a:p>
                      <a:r>
                        <a:rPr lang="da-DK" sz="2400" dirty="0" smtClean="0"/>
                        <a:t>50 N*) lige efter såning</a:t>
                      </a:r>
                    </a:p>
                    <a:p>
                      <a:r>
                        <a:rPr lang="da-DK" sz="2400" dirty="0" smtClean="0"/>
                        <a:t>50 N 1.-17.</a:t>
                      </a:r>
                      <a:r>
                        <a:rPr lang="da-DK" sz="2400" baseline="0" dirty="0" smtClean="0"/>
                        <a:t> juli, st. 51</a:t>
                      </a:r>
                      <a:endParaRPr lang="da-DK" sz="2400" dirty="0"/>
                    </a:p>
                  </a:txBody>
                  <a:tcPr/>
                </a:tc>
                <a:tc>
                  <a:txBody>
                    <a:bodyPr/>
                    <a:lstStyle/>
                    <a:p>
                      <a:pPr algn="ctr"/>
                      <a:r>
                        <a:rPr lang="da-DK" sz="2400" dirty="0" smtClean="0"/>
                        <a:t>-8,0</a:t>
                      </a:r>
                      <a:endParaRPr lang="da-DK" sz="2400" dirty="0"/>
                    </a:p>
                  </a:txBody>
                  <a:tcPr/>
                </a:tc>
              </a:tr>
              <a:tr h="46291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2400" i="1" dirty="0" smtClean="0"/>
                        <a:t>LSD</a:t>
                      </a:r>
                      <a:endParaRPr lang="da-DK" sz="2400" i="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a-DK" sz="2400" i="1" dirty="0" smtClean="0"/>
                        <a:t>ns</a:t>
                      </a:r>
                      <a:endParaRPr lang="da-DK" sz="2400" i="1" dirty="0"/>
                    </a:p>
                  </a:txBody>
                  <a:tcPr/>
                </a:tc>
              </a:tr>
            </a:tbl>
          </a:graphicData>
        </a:graphic>
      </p:graphicFrame>
      <p:sp>
        <p:nvSpPr>
          <p:cNvPr id="6" name="Afrundet rektangel 5"/>
          <p:cNvSpPr/>
          <p:nvPr/>
        </p:nvSpPr>
        <p:spPr>
          <a:xfrm>
            <a:off x="922915" y="2809208"/>
            <a:ext cx="7272858" cy="816839"/>
          </a:xfrm>
          <a:prstGeom prst="roundRect">
            <a:avLst/>
          </a:prstGeom>
          <a:noFill/>
          <a:ln w="635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0" name="Afrundet rektangel 9"/>
          <p:cNvSpPr/>
          <p:nvPr/>
        </p:nvSpPr>
        <p:spPr>
          <a:xfrm>
            <a:off x="915546" y="3626048"/>
            <a:ext cx="7272858" cy="811064"/>
          </a:xfrm>
          <a:prstGeom prst="roundRect">
            <a:avLst/>
          </a:prstGeom>
          <a:noFill/>
          <a:ln w="635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 name="Tekstboks 1"/>
          <p:cNvSpPr txBox="1"/>
          <p:nvPr/>
        </p:nvSpPr>
        <p:spPr>
          <a:xfrm>
            <a:off x="977264" y="4971046"/>
            <a:ext cx="4051174" cy="369332"/>
          </a:xfrm>
          <a:prstGeom prst="rect">
            <a:avLst/>
          </a:prstGeom>
          <a:noFill/>
        </p:spPr>
        <p:txBody>
          <a:bodyPr wrap="none" rtlCol="0">
            <a:spAutoFit/>
          </a:bodyPr>
          <a:lstStyle/>
          <a:p>
            <a:r>
              <a:rPr lang="da-DK" dirty="0" smtClean="0"/>
              <a:t>*) +23 kg N pr. ha placeret ved såning</a:t>
            </a:r>
            <a:endParaRPr lang="da-DK" dirty="0"/>
          </a:p>
        </p:txBody>
      </p:sp>
      <p:sp>
        <p:nvSpPr>
          <p:cNvPr id="7" name="Afrundet rektangel 6"/>
          <p:cNvSpPr/>
          <p:nvPr/>
        </p:nvSpPr>
        <p:spPr>
          <a:xfrm>
            <a:off x="896692" y="2400788"/>
            <a:ext cx="7272858" cy="408419"/>
          </a:xfrm>
          <a:prstGeom prst="roundRect">
            <a:avLst/>
          </a:prstGeom>
          <a:noFill/>
          <a:ln w="635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9" name="Tekstboks 8"/>
          <p:cNvSpPr txBox="1"/>
          <p:nvPr/>
        </p:nvSpPr>
        <p:spPr>
          <a:xfrm>
            <a:off x="912192" y="6279294"/>
            <a:ext cx="3647152" cy="369332"/>
          </a:xfrm>
          <a:prstGeom prst="rect">
            <a:avLst/>
          </a:prstGeom>
          <a:noFill/>
        </p:spPr>
        <p:txBody>
          <a:bodyPr wrap="none" rtlCol="0">
            <a:spAutoFit/>
          </a:bodyPr>
          <a:lstStyle/>
          <a:p>
            <a:r>
              <a:rPr lang="da-DK" dirty="0" smtClean="0"/>
              <a:t>Kilde: Oversigten 2014, side 393  </a:t>
            </a:r>
            <a:endParaRPr lang="da-DK" dirty="0"/>
          </a:p>
        </p:txBody>
      </p:sp>
    </p:spTree>
    <p:extLst>
      <p:ext uri="{BB962C8B-B14F-4D97-AF65-F5344CB8AC3E}">
        <p14:creationId xmlns:p14="http://schemas.microsoft.com/office/powerpoint/2010/main" val="26692778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2"/>
          </p:nvPr>
        </p:nvSpPr>
        <p:spPr>
          <a:xfrm>
            <a:off x="898824" y="980728"/>
            <a:ext cx="7716018" cy="4608512"/>
          </a:xfrm>
        </p:spPr>
        <p:txBody>
          <a:bodyPr/>
          <a:lstStyle/>
          <a:p>
            <a:r>
              <a:rPr lang="da-DK" dirty="0" smtClean="0"/>
              <a:t>JB 1 i nedbørsrige egne</a:t>
            </a:r>
          </a:p>
          <a:p>
            <a:pPr lvl="1"/>
            <a:r>
              <a:rPr lang="da-DK" dirty="0" smtClean="0"/>
              <a:t>Tilsætning af </a:t>
            </a:r>
            <a:r>
              <a:rPr lang="da-DK" dirty="0" err="1" smtClean="0"/>
              <a:t>nitrifikationshæmmer</a:t>
            </a:r>
            <a:r>
              <a:rPr lang="da-DK" dirty="0" smtClean="0"/>
              <a:t> i gylle udbragt før pløjning</a:t>
            </a:r>
          </a:p>
          <a:p>
            <a:pPr lvl="1"/>
            <a:r>
              <a:rPr lang="da-DK" dirty="0" smtClean="0"/>
              <a:t>Udbringning af en del af gyllen i st. 15-18</a:t>
            </a:r>
          </a:p>
          <a:p>
            <a:pPr lvl="1"/>
            <a:r>
              <a:rPr lang="da-DK" dirty="0" smtClean="0"/>
              <a:t>Udbringning af en del af kvælstoffet i handelsgødning i st. 15-18</a:t>
            </a:r>
          </a:p>
          <a:p>
            <a:r>
              <a:rPr lang="da-DK" dirty="0" smtClean="0"/>
              <a:t>Lerjord, som vinterpløjes</a:t>
            </a:r>
          </a:p>
          <a:p>
            <a:pPr lvl="1"/>
            <a:r>
              <a:rPr lang="da-DK" dirty="0" smtClean="0"/>
              <a:t>Gylle udbringes i st. 15</a:t>
            </a:r>
          </a:p>
          <a:p>
            <a:r>
              <a:rPr lang="da-DK" dirty="0" smtClean="0"/>
              <a:t>Bladgødskning med N er en nødløsning</a:t>
            </a:r>
          </a:p>
          <a:p>
            <a:pPr lvl="1"/>
            <a:r>
              <a:rPr lang="da-DK" dirty="0" smtClean="0"/>
              <a:t>I begyndelsen af juli</a:t>
            </a:r>
          </a:p>
          <a:p>
            <a:pPr lvl="1"/>
            <a:r>
              <a:rPr lang="da-DK" dirty="0" smtClean="0"/>
              <a:t>Amidbaseret gødning</a:t>
            </a:r>
          </a:p>
          <a:p>
            <a:pPr lvl="1"/>
            <a:r>
              <a:rPr lang="da-DK" dirty="0" smtClean="0"/>
              <a:t>Undgå varmt, solrigt og tørt vejr</a:t>
            </a:r>
          </a:p>
          <a:p>
            <a:pPr lvl="1"/>
            <a:r>
              <a:rPr lang="da-DK" dirty="0" smtClean="0"/>
              <a:t>Bland ikke med Opera</a:t>
            </a:r>
          </a:p>
          <a:p>
            <a:endParaRPr lang="da-DK" dirty="0" smtClean="0"/>
          </a:p>
          <a:p>
            <a:pPr lvl="1"/>
            <a:endParaRPr lang="da-DK" dirty="0"/>
          </a:p>
        </p:txBody>
      </p:sp>
      <p:sp>
        <p:nvSpPr>
          <p:cNvPr id="3" name="Titel 2"/>
          <p:cNvSpPr>
            <a:spLocks noGrp="1"/>
          </p:cNvSpPr>
          <p:nvPr>
            <p:ph type="title"/>
          </p:nvPr>
        </p:nvSpPr>
        <p:spPr>
          <a:xfrm>
            <a:off x="899592" y="125760"/>
            <a:ext cx="7715250" cy="1143000"/>
          </a:xfrm>
        </p:spPr>
        <p:txBody>
          <a:bodyPr/>
          <a:lstStyle/>
          <a:p>
            <a:r>
              <a:rPr lang="da-DK" dirty="0" smtClean="0"/>
              <a:t>Kvælstof - konklusion</a:t>
            </a:r>
            <a:endParaRPr lang="da-DK" dirty="0"/>
          </a:p>
        </p:txBody>
      </p:sp>
    </p:spTree>
    <p:extLst>
      <p:ext uri="{BB962C8B-B14F-4D97-AF65-F5344CB8AC3E}">
        <p14:creationId xmlns:p14="http://schemas.microsoft.com/office/powerpoint/2010/main" val="7459803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2"/>
          </p:nvPr>
        </p:nvSpPr>
        <p:spPr/>
        <p:txBody>
          <a:bodyPr/>
          <a:lstStyle/>
          <a:p>
            <a:r>
              <a:rPr lang="da-DK" dirty="0" smtClean="0"/>
              <a:t>Fjerner 25-35 kg fosfor pr. ha </a:t>
            </a:r>
          </a:p>
          <a:p>
            <a:r>
              <a:rPr lang="da-DK" dirty="0" smtClean="0"/>
              <a:t>Denne mængde tilføres som regel med gylle</a:t>
            </a:r>
          </a:p>
          <a:p>
            <a:r>
              <a:rPr lang="da-DK" dirty="0" smtClean="0"/>
              <a:t>Merudbytte for placeret fosfor</a:t>
            </a:r>
            <a:endParaRPr lang="da-DK" dirty="0"/>
          </a:p>
        </p:txBody>
      </p:sp>
      <p:sp>
        <p:nvSpPr>
          <p:cNvPr id="3" name="Titel 2"/>
          <p:cNvSpPr>
            <a:spLocks noGrp="1"/>
          </p:cNvSpPr>
          <p:nvPr>
            <p:ph type="title"/>
          </p:nvPr>
        </p:nvSpPr>
        <p:spPr/>
        <p:txBody>
          <a:bodyPr/>
          <a:lstStyle/>
          <a:p>
            <a:r>
              <a:rPr lang="da-DK" dirty="0" smtClean="0"/>
              <a:t>Fosfor</a:t>
            </a:r>
            <a:endParaRPr lang="da-DK" dirty="0"/>
          </a:p>
        </p:txBody>
      </p:sp>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125662"/>
            <a:ext cx="9144000" cy="373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boks 3"/>
          <p:cNvSpPr txBox="1"/>
          <p:nvPr/>
        </p:nvSpPr>
        <p:spPr>
          <a:xfrm>
            <a:off x="5857408" y="6495971"/>
            <a:ext cx="3288080" cy="369332"/>
          </a:xfrm>
          <a:prstGeom prst="rect">
            <a:avLst/>
          </a:prstGeom>
          <a:noFill/>
        </p:spPr>
        <p:txBody>
          <a:bodyPr wrap="none" rtlCol="0">
            <a:spAutoFit/>
          </a:bodyPr>
          <a:lstStyle/>
          <a:p>
            <a:r>
              <a:rPr lang="da-DK" dirty="0" smtClean="0">
                <a:solidFill>
                  <a:schemeClr val="bg1"/>
                </a:solidFill>
              </a:rPr>
              <a:t>Foto: Martin Mikkelsen, </a:t>
            </a:r>
            <a:r>
              <a:rPr lang="da-DK" dirty="0" err="1" smtClean="0">
                <a:solidFill>
                  <a:schemeClr val="bg1"/>
                </a:solidFill>
              </a:rPr>
              <a:t>Seges</a:t>
            </a:r>
            <a:endParaRPr lang="da-DK" dirty="0">
              <a:solidFill>
                <a:schemeClr val="bg1"/>
              </a:solidFill>
            </a:endParaRPr>
          </a:p>
        </p:txBody>
      </p:sp>
    </p:spTree>
    <p:extLst>
      <p:ext uri="{BB962C8B-B14F-4D97-AF65-F5344CB8AC3E}">
        <p14:creationId xmlns:p14="http://schemas.microsoft.com/office/powerpoint/2010/main" val="42078555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4122063855"/>
              </p:ext>
            </p:extLst>
          </p:nvPr>
        </p:nvGraphicFramePr>
        <p:xfrm>
          <a:off x="251520" y="5435033"/>
          <a:ext cx="7969250" cy="884238"/>
        </p:xfrm>
        <a:graphic>
          <a:graphicData uri="http://schemas.openxmlformats.org/drawingml/2006/table">
            <a:tbl>
              <a:tblPr/>
              <a:tblGrid>
                <a:gridCol w="7969250"/>
              </a:tblGrid>
              <a:tr h="152455">
                <a:tc>
                  <a:txBody>
                    <a:bodyPr/>
                    <a:lstStyle/>
                    <a:p>
                      <a:pPr>
                        <a:spcAft>
                          <a:spcPts val="0"/>
                        </a:spcAft>
                      </a:pPr>
                      <a:endParaRPr lang="da-DK" sz="1000" dirty="0">
                        <a:latin typeface="Arial"/>
                        <a:ea typeface="Times New Roman"/>
                        <a:cs typeface="Arial"/>
                      </a:endParaRPr>
                    </a:p>
                  </a:txBody>
                  <a:tcPr marL="68577" marR="68577" marT="0" marB="0">
                    <a:lnL>
                      <a:noFill/>
                    </a:lnL>
                    <a:lnR>
                      <a:noFill/>
                    </a:lnR>
                    <a:lnT>
                      <a:noFill/>
                    </a:lnT>
                    <a:lnB>
                      <a:noFill/>
                    </a:lnB>
                  </a:tcPr>
                </a:tc>
              </a:tr>
              <a:tr h="731783">
                <a:tc>
                  <a:txBody>
                    <a:bodyPr/>
                    <a:lstStyle/>
                    <a:p>
                      <a:pPr>
                        <a:spcAft>
                          <a:spcPts val="0"/>
                        </a:spcAft>
                      </a:pPr>
                      <a:r>
                        <a:rPr lang="da-DK" sz="2400" dirty="0" smtClean="0">
                          <a:latin typeface="Arial"/>
                          <a:ea typeface="Times New Roman"/>
                          <a:cs typeface="Arial"/>
                        </a:rPr>
                        <a:t>Sammenhæng </a:t>
                      </a:r>
                      <a:r>
                        <a:rPr lang="da-DK" sz="2400" dirty="0">
                          <a:latin typeface="Arial"/>
                          <a:ea typeface="Times New Roman"/>
                          <a:cs typeface="Arial"/>
                        </a:rPr>
                        <a:t>mellem tilførsel af fosfor i startgødning </a:t>
                      </a:r>
                      <a:r>
                        <a:rPr lang="da-DK" sz="2400" dirty="0" smtClean="0">
                          <a:latin typeface="Arial"/>
                          <a:ea typeface="Times New Roman"/>
                          <a:cs typeface="Arial"/>
                        </a:rPr>
                        <a:t>og merudbyttet </a:t>
                      </a:r>
                      <a:r>
                        <a:rPr lang="da-DK" sz="2400" dirty="0">
                          <a:latin typeface="Arial"/>
                          <a:ea typeface="Times New Roman"/>
                          <a:cs typeface="Arial"/>
                        </a:rPr>
                        <a:t>for tilførsel af fosfor. 18 forsøg </a:t>
                      </a:r>
                      <a:r>
                        <a:rPr lang="da-DK" sz="2400" dirty="0" smtClean="0">
                          <a:latin typeface="Arial"/>
                          <a:ea typeface="Times New Roman"/>
                          <a:cs typeface="Arial"/>
                        </a:rPr>
                        <a:t>2003-2007</a:t>
                      </a:r>
                      <a:endParaRPr lang="da-DK" sz="2400" dirty="0">
                        <a:latin typeface="Arial"/>
                        <a:ea typeface="Times New Roman"/>
                        <a:cs typeface="Times New Roman"/>
                      </a:endParaRPr>
                    </a:p>
                  </a:txBody>
                  <a:tcPr marL="68577" marR="68577" marT="0" marB="0">
                    <a:lnL>
                      <a:noFill/>
                    </a:lnL>
                    <a:lnR>
                      <a:noFill/>
                    </a:lnR>
                    <a:lnT>
                      <a:noFill/>
                    </a:lnT>
                    <a:lnB>
                      <a:noFill/>
                    </a:lnB>
                  </a:tcPr>
                </a:tc>
              </a:tr>
            </a:tbl>
          </a:graphicData>
        </a:graphic>
      </p:graphicFrame>
      <p:pic>
        <p:nvPicPr>
          <p:cNvPr id="7173"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3830" y="3448"/>
            <a:ext cx="8524634" cy="5480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boks 2"/>
          <p:cNvSpPr txBox="1"/>
          <p:nvPr/>
        </p:nvSpPr>
        <p:spPr>
          <a:xfrm>
            <a:off x="330559" y="6319271"/>
            <a:ext cx="2467342" cy="369332"/>
          </a:xfrm>
          <a:prstGeom prst="rect">
            <a:avLst/>
          </a:prstGeom>
          <a:noFill/>
        </p:spPr>
        <p:txBody>
          <a:bodyPr wrap="none" rtlCol="0">
            <a:spAutoFit/>
          </a:bodyPr>
          <a:lstStyle/>
          <a:p>
            <a:r>
              <a:rPr lang="da-DK" dirty="0" smtClean="0"/>
              <a:t>Oversigten 2003-2007</a:t>
            </a:r>
            <a:endParaRPr lang="da-DK" dirty="0"/>
          </a:p>
        </p:txBody>
      </p:sp>
      <p:cxnSp>
        <p:nvCxnSpPr>
          <p:cNvPr id="5" name="Lige forbindelse 4"/>
          <p:cNvCxnSpPr/>
          <p:nvPr/>
        </p:nvCxnSpPr>
        <p:spPr>
          <a:xfrm flipV="1">
            <a:off x="1043608" y="2003920"/>
            <a:ext cx="3672408" cy="14774"/>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10" name="Lige forbindelse 9"/>
          <p:cNvCxnSpPr/>
          <p:nvPr/>
        </p:nvCxnSpPr>
        <p:spPr>
          <a:xfrm>
            <a:off x="4788024" y="2003920"/>
            <a:ext cx="0" cy="1302703"/>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042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9875"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Lige forbindelse 4"/>
          <p:cNvCxnSpPr/>
          <p:nvPr/>
        </p:nvCxnSpPr>
        <p:spPr>
          <a:xfrm flipH="1">
            <a:off x="4716016" y="1833938"/>
            <a:ext cx="2232248" cy="144016"/>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 name="Kombinationstegning 5"/>
          <p:cNvSpPr/>
          <p:nvPr/>
        </p:nvSpPr>
        <p:spPr>
          <a:xfrm>
            <a:off x="2238375" y="1988840"/>
            <a:ext cx="2477641" cy="887710"/>
          </a:xfrm>
          <a:custGeom>
            <a:avLst/>
            <a:gdLst>
              <a:gd name="connsiteX0" fmla="*/ 2124075 w 2124075"/>
              <a:gd name="connsiteY0" fmla="*/ 0 h 1076325"/>
              <a:gd name="connsiteX1" fmla="*/ 942975 w 2124075"/>
              <a:gd name="connsiteY1" fmla="*/ 428625 h 1076325"/>
              <a:gd name="connsiteX2" fmla="*/ 0 w 2124075"/>
              <a:gd name="connsiteY2" fmla="*/ 1076325 h 1076325"/>
              <a:gd name="connsiteX3" fmla="*/ 0 w 2124075"/>
              <a:gd name="connsiteY3" fmla="*/ 1076325 h 1076325"/>
            </a:gdLst>
            <a:ahLst/>
            <a:cxnLst>
              <a:cxn ang="0">
                <a:pos x="connsiteX0" y="connsiteY0"/>
              </a:cxn>
              <a:cxn ang="0">
                <a:pos x="connsiteX1" y="connsiteY1"/>
              </a:cxn>
              <a:cxn ang="0">
                <a:pos x="connsiteX2" y="connsiteY2"/>
              </a:cxn>
              <a:cxn ang="0">
                <a:pos x="connsiteX3" y="connsiteY3"/>
              </a:cxn>
            </a:cxnLst>
            <a:rect l="l" t="t" r="r" b="b"/>
            <a:pathLst>
              <a:path w="2124075" h="1076325">
                <a:moveTo>
                  <a:pt x="2124075" y="0"/>
                </a:moveTo>
                <a:cubicBezTo>
                  <a:pt x="1710531" y="124619"/>
                  <a:pt x="1296988" y="249238"/>
                  <a:pt x="942975" y="428625"/>
                </a:cubicBezTo>
                <a:cubicBezTo>
                  <a:pt x="588963" y="608013"/>
                  <a:pt x="0" y="1076325"/>
                  <a:pt x="0" y="1076325"/>
                </a:cubicBezTo>
                <a:lnTo>
                  <a:pt x="0" y="1076325"/>
                </a:lnTo>
              </a:path>
            </a:pathLst>
          </a:cu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221" name="Tekstboks 6"/>
          <p:cNvSpPr txBox="1">
            <a:spLocks noChangeArrowheads="1"/>
          </p:cNvSpPr>
          <p:nvPr/>
        </p:nvSpPr>
        <p:spPr bwMode="auto">
          <a:xfrm>
            <a:off x="215900" y="5566229"/>
            <a:ext cx="84788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a-DK" dirty="0"/>
              <a:t>I </a:t>
            </a:r>
            <a:r>
              <a:rPr lang="en-US" altLang="da-DK" dirty="0" err="1"/>
              <a:t>gns</a:t>
            </a:r>
            <a:r>
              <a:rPr lang="en-US" altLang="da-DK" dirty="0"/>
              <a:t>. af 58 </a:t>
            </a:r>
            <a:r>
              <a:rPr lang="en-US" altLang="da-DK" dirty="0" err="1"/>
              <a:t>forsøg</a:t>
            </a:r>
            <a:r>
              <a:rPr lang="en-US" altLang="da-DK" dirty="0"/>
              <a:t> </a:t>
            </a:r>
            <a:r>
              <a:rPr lang="en-US" altLang="da-DK" dirty="0" err="1"/>
              <a:t>mellem</a:t>
            </a:r>
            <a:r>
              <a:rPr lang="en-US" altLang="da-DK" dirty="0"/>
              <a:t> 1973 og 2003 5 pct. </a:t>
            </a:r>
            <a:r>
              <a:rPr lang="en-US" altLang="da-DK" dirty="0" err="1"/>
              <a:t>mer</a:t>
            </a:r>
            <a:r>
              <a:rPr lang="en-US" altLang="da-DK" dirty="0"/>
              <a:t>-</a:t>
            </a:r>
          </a:p>
          <a:p>
            <a:pPr eaLnBrk="1" hangingPunct="1"/>
            <a:r>
              <a:rPr lang="en-US" altLang="da-DK" dirty="0" err="1"/>
              <a:t>udbytte</a:t>
            </a:r>
            <a:r>
              <a:rPr lang="en-US" altLang="da-DK" dirty="0"/>
              <a:t> for at </a:t>
            </a:r>
            <a:r>
              <a:rPr lang="en-US" altLang="da-DK" dirty="0" err="1"/>
              <a:t>placere</a:t>
            </a:r>
            <a:r>
              <a:rPr lang="en-US" altLang="da-DK" dirty="0"/>
              <a:t> </a:t>
            </a:r>
            <a:r>
              <a:rPr lang="en-US" altLang="da-DK" dirty="0" err="1"/>
              <a:t>fosfor</a:t>
            </a:r>
            <a:endParaRPr lang="en-US" altLang="da-DK" dirty="0"/>
          </a:p>
        </p:txBody>
      </p:sp>
      <p:cxnSp>
        <p:nvCxnSpPr>
          <p:cNvPr id="13" name="Lige forbindelse 12"/>
          <p:cNvCxnSpPr/>
          <p:nvPr/>
        </p:nvCxnSpPr>
        <p:spPr>
          <a:xfrm flipV="1">
            <a:off x="2987824" y="2492896"/>
            <a:ext cx="0" cy="207984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Lige forbindelse 15"/>
          <p:cNvCxnSpPr/>
          <p:nvPr/>
        </p:nvCxnSpPr>
        <p:spPr>
          <a:xfrm flipV="1">
            <a:off x="4932040" y="1988840"/>
            <a:ext cx="0" cy="2583904"/>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 name="Lige forbindelse 17"/>
          <p:cNvCxnSpPr/>
          <p:nvPr/>
        </p:nvCxnSpPr>
        <p:spPr>
          <a:xfrm flipV="1">
            <a:off x="6919800" y="1844824"/>
            <a:ext cx="0" cy="272792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 name="Lige forbindelse 19"/>
          <p:cNvCxnSpPr/>
          <p:nvPr/>
        </p:nvCxnSpPr>
        <p:spPr>
          <a:xfrm flipH="1">
            <a:off x="6905736" y="1823052"/>
            <a:ext cx="906624"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9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2"/>
          </p:nvPr>
        </p:nvSpPr>
        <p:spPr/>
        <p:txBody>
          <a:bodyPr/>
          <a:lstStyle/>
          <a:p>
            <a:endParaRPr lang="da-DK" dirty="0" smtClean="0"/>
          </a:p>
          <a:p>
            <a:r>
              <a:rPr lang="da-DK" dirty="0" smtClean="0"/>
              <a:t>Generelle forhold</a:t>
            </a:r>
          </a:p>
          <a:p>
            <a:r>
              <a:rPr lang="da-DK" dirty="0" smtClean="0"/>
              <a:t>Udvalgte næringsstoffer</a:t>
            </a:r>
            <a:endParaRPr lang="da-DK" dirty="0"/>
          </a:p>
        </p:txBody>
      </p:sp>
      <p:sp>
        <p:nvSpPr>
          <p:cNvPr id="3" name="Titel 2"/>
          <p:cNvSpPr>
            <a:spLocks noGrp="1"/>
          </p:cNvSpPr>
          <p:nvPr>
            <p:ph type="title"/>
          </p:nvPr>
        </p:nvSpPr>
        <p:spPr/>
        <p:txBody>
          <a:bodyPr/>
          <a:lstStyle/>
          <a:p>
            <a:r>
              <a:rPr lang="da-DK" dirty="0" smtClean="0"/>
              <a:t>Indhold</a:t>
            </a:r>
            <a:endParaRPr lang="da-DK" dirty="0"/>
          </a:p>
        </p:txBody>
      </p:sp>
    </p:spTree>
    <p:extLst>
      <p:ext uri="{BB962C8B-B14F-4D97-AF65-F5344CB8AC3E}">
        <p14:creationId xmlns:p14="http://schemas.microsoft.com/office/powerpoint/2010/main" val="702599859"/>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nvGraphicFramePr>
        <p:xfrm>
          <a:off x="133350" y="1295400"/>
          <a:ext cx="8667749" cy="2545188"/>
        </p:xfrm>
        <a:graphic>
          <a:graphicData uri="http://schemas.openxmlformats.org/drawingml/2006/table">
            <a:tbl>
              <a:tblPr/>
              <a:tblGrid>
                <a:gridCol w="3574580"/>
                <a:gridCol w="1697145"/>
                <a:gridCol w="1698879"/>
                <a:gridCol w="1697145"/>
              </a:tblGrid>
              <a:tr h="551725">
                <a:tc rowSpan="2">
                  <a:txBody>
                    <a:bodyPr/>
                    <a:lstStyle/>
                    <a:p>
                      <a:pPr>
                        <a:spcAft>
                          <a:spcPts val="0"/>
                        </a:spcAft>
                      </a:pPr>
                      <a:endParaRPr lang="da-DK" sz="1200" dirty="0">
                        <a:latin typeface="Arial"/>
                        <a:ea typeface="Times New Roman"/>
                        <a:cs typeface="Times New Roman"/>
                      </a:endParaRPr>
                    </a:p>
                  </a:txBody>
                  <a:tcPr marL="19050" marR="190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gridSpan="3">
                  <a:txBody>
                    <a:bodyPr/>
                    <a:lstStyle/>
                    <a:p>
                      <a:pPr algn="ctr">
                        <a:spcAft>
                          <a:spcPts val="0"/>
                        </a:spcAft>
                      </a:pPr>
                      <a:r>
                        <a:rPr lang="da-DK" sz="2400" b="1" dirty="0" err="1">
                          <a:solidFill>
                            <a:srgbClr val="FFFFFF"/>
                          </a:solidFill>
                          <a:latin typeface="Arial"/>
                          <a:ea typeface="Times New Roman"/>
                          <a:cs typeface="Arial"/>
                        </a:rPr>
                        <a:t>Fosfortal</a:t>
                      </a:r>
                      <a:endParaRPr lang="da-DK" sz="2400" dirty="0">
                        <a:latin typeface="Arial"/>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r>
              <a:tr h="530423">
                <a:tc vMerge="1">
                  <a:txBody>
                    <a:bodyPr/>
                    <a:lstStyle/>
                    <a:p>
                      <a:endParaRPr lang="en-US"/>
                    </a:p>
                  </a:txBody>
                  <a:tcPr/>
                </a:tc>
                <a:tc>
                  <a:txBody>
                    <a:bodyPr/>
                    <a:lstStyle/>
                    <a:p>
                      <a:pPr algn="ctr">
                        <a:spcAft>
                          <a:spcPts val="0"/>
                        </a:spcAft>
                      </a:pPr>
                      <a:r>
                        <a:rPr lang="da-DK" sz="2400" b="1" dirty="0">
                          <a:solidFill>
                            <a:srgbClr val="FFFFFF"/>
                          </a:solidFill>
                          <a:latin typeface="Arial"/>
                          <a:ea typeface="Times New Roman"/>
                          <a:cs typeface="Arial"/>
                        </a:rPr>
                        <a:t>2</a:t>
                      </a:r>
                      <a:endParaRPr lang="da-DK" sz="2400" dirty="0">
                        <a:latin typeface="Arial"/>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spcAft>
                          <a:spcPts val="0"/>
                        </a:spcAft>
                      </a:pPr>
                      <a:r>
                        <a:rPr lang="da-DK" sz="2400" b="1" dirty="0">
                          <a:solidFill>
                            <a:srgbClr val="FFFFFF"/>
                          </a:solidFill>
                          <a:latin typeface="Arial"/>
                          <a:ea typeface="Times New Roman"/>
                          <a:cs typeface="Arial"/>
                        </a:rPr>
                        <a:t>4</a:t>
                      </a:r>
                      <a:endParaRPr lang="da-DK" sz="2400" dirty="0">
                        <a:latin typeface="Arial"/>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spcAft>
                          <a:spcPts val="0"/>
                        </a:spcAft>
                      </a:pPr>
                      <a:r>
                        <a:rPr lang="da-DK" sz="2400" b="1" dirty="0">
                          <a:solidFill>
                            <a:srgbClr val="FFFFFF"/>
                          </a:solidFill>
                          <a:latin typeface="Arial"/>
                          <a:ea typeface="Times New Roman"/>
                          <a:cs typeface="Arial"/>
                        </a:rPr>
                        <a:t>6</a:t>
                      </a:r>
                      <a:endParaRPr lang="da-DK" sz="2400" dirty="0">
                        <a:latin typeface="Arial"/>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731308">
                <a:tc>
                  <a:txBody>
                    <a:bodyPr/>
                    <a:lstStyle/>
                    <a:p>
                      <a:pPr>
                        <a:spcAft>
                          <a:spcPts val="0"/>
                        </a:spcAft>
                      </a:pPr>
                      <a:r>
                        <a:rPr lang="da-DK" sz="2400" dirty="0">
                          <a:solidFill>
                            <a:srgbClr val="000000"/>
                          </a:solidFill>
                          <a:latin typeface="Arial"/>
                          <a:ea typeface="Times New Roman"/>
                          <a:cs typeface="Arial"/>
                        </a:rPr>
                        <a:t>Gode muligheder for rodudvikling</a:t>
                      </a:r>
                      <a:r>
                        <a:rPr lang="da-DK" sz="2400" baseline="30000" dirty="0">
                          <a:solidFill>
                            <a:srgbClr val="000000"/>
                          </a:solidFill>
                          <a:latin typeface="Arial"/>
                          <a:ea typeface="Times New Roman"/>
                          <a:cs typeface="Arial"/>
                        </a:rPr>
                        <a:t>1)</a:t>
                      </a:r>
                      <a:endParaRPr lang="da-DK" sz="2400" dirty="0">
                        <a:latin typeface="Arial"/>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a-DK" sz="2400">
                          <a:solidFill>
                            <a:srgbClr val="000000"/>
                          </a:solidFill>
                          <a:latin typeface="Arial"/>
                          <a:ea typeface="Times New Roman"/>
                          <a:cs typeface="Arial"/>
                        </a:rPr>
                        <a:t>15</a:t>
                      </a:r>
                      <a:endParaRPr lang="da-DK" sz="2400">
                        <a:latin typeface="Arial"/>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a-DK" sz="2400">
                          <a:solidFill>
                            <a:srgbClr val="000000"/>
                          </a:solidFill>
                          <a:latin typeface="Arial"/>
                          <a:ea typeface="Times New Roman"/>
                          <a:cs typeface="Arial"/>
                        </a:rPr>
                        <a:t>10</a:t>
                      </a:r>
                      <a:endParaRPr lang="da-DK" sz="2400">
                        <a:latin typeface="Arial"/>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a-DK" sz="2400">
                          <a:solidFill>
                            <a:srgbClr val="000000"/>
                          </a:solidFill>
                          <a:latin typeface="Arial"/>
                          <a:ea typeface="Times New Roman"/>
                          <a:cs typeface="Arial"/>
                        </a:rPr>
                        <a:t>0</a:t>
                      </a:r>
                      <a:endParaRPr lang="da-DK" sz="2400">
                        <a:latin typeface="Arial"/>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308">
                <a:tc>
                  <a:txBody>
                    <a:bodyPr/>
                    <a:lstStyle/>
                    <a:p>
                      <a:pPr>
                        <a:spcAft>
                          <a:spcPts val="0"/>
                        </a:spcAft>
                      </a:pPr>
                      <a:r>
                        <a:rPr lang="da-DK" sz="2400" dirty="0">
                          <a:solidFill>
                            <a:srgbClr val="000000"/>
                          </a:solidFill>
                          <a:latin typeface="Arial"/>
                          <a:ea typeface="Times New Roman"/>
                          <a:cs typeface="Arial"/>
                        </a:rPr>
                        <a:t>Dårlige muligheder for </a:t>
                      </a:r>
                      <a:r>
                        <a:rPr lang="da-DK" sz="2400" dirty="0" err="1">
                          <a:solidFill>
                            <a:srgbClr val="000000"/>
                          </a:solidFill>
                          <a:latin typeface="Arial"/>
                          <a:ea typeface="Times New Roman"/>
                          <a:cs typeface="Arial"/>
                        </a:rPr>
                        <a:t>rodudvikling</a:t>
                      </a:r>
                      <a:r>
                        <a:rPr lang="da-DK" sz="2400" baseline="30000" dirty="0">
                          <a:solidFill>
                            <a:srgbClr val="000000"/>
                          </a:solidFill>
                          <a:latin typeface="Arial"/>
                          <a:ea typeface="Times New Roman"/>
                          <a:cs typeface="Arial"/>
                        </a:rPr>
                        <a:t> 2)</a:t>
                      </a:r>
                      <a:endParaRPr lang="da-DK" sz="2400" dirty="0">
                        <a:latin typeface="Arial"/>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a-DK" sz="2400" dirty="0">
                          <a:solidFill>
                            <a:srgbClr val="000000"/>
                          </a:solidFill>
                          <a:latin typeface="Arial"/>
                          <a:ea typeface="Times New Roman"/>
                          <a:cs typeface="Arial"/>
                        </a:rPr>
                        <a:t>15</a:t>
                      </a:r>
                      <a:endParaRPr lang="da-DK" sz="2400" dirty="0">
                        <a:latin typeface="Arial"/>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a-DK" sz="2400" dirty="0">
                          <a:solidFill>
                            <a:srgbClr val="000000"/>
                          </a:solidFill>
                          <a:latin typeface="Arial"/>
                          <a:ea typeface="Times New Roman"/>
                          <a:cs typeface="Arial"/>
                        </a:rPr>
                        <a:t>15</a:t>
                      </a:r>
                      <a:endParaRPr lang="da-DK" sz="2400" dirty="0">
                        <a:latin typeface="Arial"/>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a-DK" sz="2400" dirty="0">
                          <a:solidFill>
                            <a:srgbClr val="000000"/>
                          </a:solidFill>
                          <a:latin typeface="Arial"/>
                          <a:ea typeface="Times New Roman"/>
                          <a:cs typeface="Arial"/>
                        </a:rPr>
                        <a:t>10</a:t>
                      </a:r>
                      <a:endParaRPr lang="da-DK" sz="2400" dirty="0">
                        <a:latin typeface="Arial"/>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22" name="Tekstboks 2"/>
          <p:cNvSpPr txBox="1">
            <a:spLocks noChangeArrowheads="1"/>
          </p:cNvSpPr>
          <p:nvPr/>
        </p:nvSpPr>
        <p:spPr bwMode="auto">
          <a:xfrm>
            <a:off x="0" y="466725"/>
            <a:ext cx="762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a-DK" b="1" dirty="0"/>
              <a:t> </a:t>
            </a:r>
            <a:r>
              <a:rPr lang="en-US" altLang="da-DK" b="1" dirty="0" err="1"/>
              <a:t>Anbefaling</a:t>
            </a:r>
            <a:r>
              <a:rPr lang="en-US" altLang="da-DK" b="1" dirty="0"/>
              <a:t> af </a:t>
            </a:r>
            <a:r>
              <a:rPr lang="en-US" altLang="da-DK" b="1" dirty="0" err="1"/>
              <a:t>fosfor</a:t>
            </a:r>
            <a:r>
              <a:rPr lang="en-US" altLang="da-DK" b="1" dirty="0"/>
              <a:t> </a:t>
            </a:r>
            <a:r>
              <a:rPr lang="en-US" altLang="da-DK" b="1" dirty="0" err="1"/>
              <a:t>i</a:t>
            </a:r>
            <a:r>
              <a:rPr lang="en-US" altLang="da-DK" b="1" dirty="0"/>
              <a:t> </a:t>
            </a:r>
            <a:r>
              <a:rPr lang="en-US" altLang="da-DK" b="1" dirty="0" err="1"/>
              <a:t>startgødning</a:t>
            </a:r>
            <a:r>
              <a:rPr lang="en-US" altLang="da-DK" b="1" dirty="0"/>
              <a:t> </a:t>
            </a:r>
            <a:r>
              <a:rPr lang="en-US" altLang="da-DK" b="1" dirty="0" err="1"/>
              <a:t>til</a:t>
            </a:r>
            <a:r>
              <a:rPr lang="en-US" altLang="da-DK" b="1" dirty="0"/>
              <a:t> </a:t>
            </a:r>
            <a:r>
              <a:rPr lang="en-US" altLang="da-DK" b="1" dirty="0" err="1"/>
              <a:t>majs</a:t>
            </a:r>
            <a:r>
              <a:rPr lang="en-US" altLang="da-DK" b="1" dirty="0"/>
              <a:t>:</a:t>
            </a:r>
          </a:p>
        </p:txBody>
      </p:sp>
      <p:sp>
        <p:nvSpPr>
          <p:cNvPr id="6" name="Ellipse 5"/>
          <p:cNvSpPr/>
          <p:nvPr/>
        </p:nvSpPr>
        <p:spPr>
          <a:xfrm>
            <a:off x="7164288" y="1844824"/>
            <a:ext cx="1636811" cy="122413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sp>
        <p:nvSpPr>
          <p:cNvPr id="3" name="Tekstboks 2"/>
          <p:cNvSpPr txBox="1"/>
          <p:nvPr/>
        </p:nvSpPr>
        <p:spPr>
          <a:xfrm>
            <a:off x="143627" y="6483161"/>
            <a:ext cx="1967205" cy="369332"/>
          </a:xfrm>
          <a:prstGeom prst="rect">
            <a:avLst/>
          </a:prstGeom>
          <a:noFill/>
        </p:spPr>
        <p:txBody>
          <a:bodyPr wrap="none" rtlCol="0">
            <a:spAutoFit/>
          </a:bodyPr>
          <a:lstStyle/>
          <a:p>
            <a:r>
              <a:rPr lang="da-DK" dirty="0" smtClean="0"/>
              <a:t>LandbrugsInfo.dk</a:t>
            </a:r>
            <a:endParaRPr lang="da-DK" dirty="0"/>
          </a:p>
        </p:txBody>
      </p:sp>
    </p:spTree>
    <p:extLst>
      <p:ext uri="{BB962C8B-B14F-4D97-AF65-F5344CB8AC3E}">
        <p14:creationId xmlns:p14="http://schemas.microsoft.com/office/powerpoint/2010/main" val="325439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40374" y="404664"/>
            <a:ext cx="7200400" cy="1143000"/>
          </a:xfrm>
        </p:spPr>
        <p:txBody>
          <a:bodyPr/>
          <a:lstStyle/>
          <a:p>
            <a:r>
              <a:rPr lang="da-DK" dirty="0" smtClean="0"/>
              <a:t>Placering af gødning til majs</a:t>
            </a:r>
            <a:endParaRPr lang="da-DK" dirty="0"/>
          </a:p>
        </p:txBody>
      </p:sp>
      <p:pic>
        <p:nvPicPr>
          <p:cNvPr id="14338" name="Picture 2" descr="C:\Users\MAM\AppData\Local\Microsoft\Windows\Temporary Internet Files\Content.Outlook\87PHIO1Y\SKMBT_C45212010309390.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6200000">
            <a:off x="2760964" y="1828078"/>
            <a:ext cx="4755023" cy="482420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Lige pilforbindelse 4"/>
          <p:cNvCxnSpPr/>
          <p:nvPr/>
        </p:nvCxnSpPr>
        <p:spPr>
          <a:xfrm flipH="1">
            <a:off x="1907704" y="5085184"/>
            <a:ext cx="2448272" cy="57606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Lige pilforbindelse 7"/>
          <p:cNvCxnSpPr/>
          <p:nvPr/>
        </p:nvCxnSpPr>
        <p:spPr>
          <a:xfrm flipH="1">
            <a:off x="1763688" y="3933056"/>
            <a:ext cx="2520280" cy="55915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kstboks 6"/>
          <p:cNvSpPr txBox="1"/>
          <p:nvPr/>
        </p:nvSpPr>
        <p:spPr>
          <a:xfrm>
            <a:off x="267511" y="5507939"/>
            <a:ext cx="1640193" cy="461665"/>
          </a:xfrm>
          <a:prstGeom prst="rect">
            <a:avLst/>
          </a:prstGeom>
          <a:noFill/>
        </p:spPr>
        <p:txBody>
          <a:bodyPr wrap="none" rtlCol="0">
            <a:spAutoFit/>
          </a:bodyPr>
          <a:lstStyle/>
          <a:p>
            <a:r>
              <a:rPr lang="da-DK" sz="2400" dirty="0" smtClean="0">
                <a:solidFill>
                  <a:srgbClr val="3F3F3F"/>
                </a:solidFill>
              </a:rPr>
              <a:t>Primærrod</a:t>
            </a:r>
            <a:endParaRPr lang="da-DK" sz="2400" dirty="0">
              <a:solidFill>
                <a:srgbClr val="3F3F3F"/>
              </a:solidFill>
            </a:endParaRPr>
          </a:p>
        </p:txBody>
      </p:sp>
      <p:sp>
        <p:nvSpPr>
          <p:cNvPr id="10" name="Tekstboks 9"/>
          <p:cNvSpPr txBox="1"/>
          <p:nvPr/>
        </p:nvSpPr>
        <p:spPr>
          <a:xfrm>
            <a:off x="-1413" y="4509970"/>
            <a:ext cx="2052165" cy="461665"/>
          </a:xfrm>
          <a:prstGeom prst="rect">
            <a:avLst/>
          </a:prstGeom>
          <a:noFill/>
        </p:spPr>
        <p:txBody>
          <a:bodyPr wrap="none" rtlCol="0">
            <a:spAutoFit/>
          </a:bodyPr>
          <a:lstStyle/>
          <a:p>
            <a:r>
              <a:rPr lang="da-DK" sz="2400" dirty="0" smtClean="0">
                <a:solidFill>
                  <a:srgbClr val="3F3F3F"/>
                </a:solidFill>
              </a:rPr>
              <a:t>Sekundærrod</a:t>
            </a:r>
            <a:endParaRPr lang="da-DK" sz="2400" dirty="0">
              <a:solidFill>
                <a:srgbClr val="3F3F3F"/>
              </a:solidFill>
            </a:endParaRPr>
          </a:p>
        </p:txBody>
      </p:sp>
    </p:spTree>
    <p:extLst>
      <p:ext uri="{BB962C8B-B14F-4D97-AF65-F5344CB8AC3E}">
        <p14:creationId xmlns:p14="http://schemas.microsoft.com/office/powerpoint/2010/main" val="18721045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2000" y="260648"/>
            <a:ext cx="7200400" cy="1143000"/>
          </a:xfrm>
        </p:spPr>
        <p:txBody>
          <a:bodyPr/>
          <a:lstStyle/>
          <a:p>
            <a:r>
              <a:rPr lang="da-DK" dirty="0" smtClean="0"/>
              <a:t>Kalium til majs</a:t>
            </a:r>
            <a:br>
              <a:rPr lang="da-DK" dirty="0" smtClean="0"/>
            </a:br>
            <a:r>
              <a:rPr lang="da-DK" sz="2400" dirty="0" smtClean="0"/>
              <a:t>13 forsøg 2010-2012</a:t>
            </a:r>
            <a:endParaRPr lang="da-DK" sz="2400" dirty="0"/>
          </a:p>
        </p:txBody>
      </p:sp>
      <p:graphicFrame>
        <p:nvGraphicFramePr>
          <p:cNvPr id="6" name="Diagram 5"/>
          <p:cNvGraphicFramePr>
            <a:graphicFrameLocks/>
          </p:cNvGraphicFramePr>
          <p:nvPr>
            <p:extLst>
              <p:ext uri="{D42A27DB-BD31-4B8C-83A1-F6EECF244321}">
                <p14:modId xmlns:p14="http://schemas.microsoft.com/office/powerpoint/2010/main" val="781075127"/>
              </p:ext>
            </p:extLst>
          </p:nvPr>
        </p:nvGraphicFramePr>
        <p:xfrm>
          <a:off x="827584" y="1628800"/>
          <a:ext cx="7056784" cy="4752528"/>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Lige forbindelse 7"/>
          <p:cNvCxnSpPr/>
          <p:nvPr/>
        </p:nvCxnSpPr>
        <p:spPr>
          <a:xfrm>
            <a:off x="3347864" y="2780928"/>
            <a:ext cx="3600400" cy="1584176"/>
          </a:xfrm>
          <a:prstGeom prst="line">
            <a:avLst/>
          </a:prstGeom>
          <a:ln w="63500">
            <a:solidFill>
              <a:schemeClr val="tx2"/>
            </a:solidFill>
          </a:ln>
        </p:spPr>
        <p:style>
          <a:lnRef idx="2">
            <a:schemeClr val="accent1"/>
          </a:lnRef>
          <a:fillRef idx="0">
            <a:schemeClr val="accent1"/>
          </a:fillRef>
          <a:effectRef idx="1">
            <a:schemeClr val="accent1"/>
          </a:effectRef>
          <a:fontRef idx="minor">
            <a:schemeClr val="tx1"/>
          </a:fontRef>
        </p:style>
      </p:cxnSp>
      <p:sp>
        <p:nvSpPr>
          <p:cNvPr id="5" name="Tekstboks 4"/>
          <p:cNvSpPr txBox="1"/>
          <p:nvPr/>
        </p:nvSpPr>
        <p:spPr>
          <a:xfrm>
            <a:off x="781742" y="6337583"/>
            <a:ext cx="3211135" cy="369332"/>
          </a:xfrm>
          <a:prstGeom prst="rect">
            <a:avLst/>
          </a:prstGeom>
          <a:noFill/>
        </p:spPr>
        <p:txBody>
          <a:bodyPr wrap="none" rtlCol="0">
            <a:spAutoFit/>
          </a:bodyPr>
          <a:lstStyle/>
          <a:p>
            <a:r>
              <a:rPr lang="da-DK" dirty="0" smtClean="0"/>
              <a:t>Kilde Oversigten 2012, s. 426</a:t>
            </a:r>
            <a:endParaRPr lang="da-DK" dirty="0"/>
          </a:p>
        </p:txBody>
      </p:sp>
      <p:sp>
        <p:nvSpPr>
          <p:cNvPr id="7" name="Ellipse 6"/>
          <p:cNvSpPr/>
          <p:nvPr/>
        </p:nvSpPr>
        <p:spPr>
          <a:xfrm>
            <a:off x="3275856" y="1988840"/>
            <a:ext cx="2520280" cy="194421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spTree>
    <p:extLst>
      <p:ext uri="{BB962C8B-B14F-4D97-AF65-F5344CB8AC3E}">
        <p14:creationId xmlns:p14="http://schemas.microsoft.com/office/powerpoint/2010/main" val="20713535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Konklusion - kalium</a:t>
            </a:r>
            <a:endParaRPr lang="da-DK" dirty="0"/>
          </a:p>
        </p:txBody>
      </p:sp>
      <p:sp>
        <p:nvSpPr>
          <p:cNvPr id="3" name="Pladsholder til indhold 2"/>
          <p:cNvSpPr>
            <a:spLocks noGrp="1"/>
          </p:cNvSpPr>
          <p:nvPr>
            <p:ph idx="4294967295"/>
          </p:nvPr>
        </p:nvSpPr>
        <p:spPr>
          <a:xfrm>
            <a:off x="972000" y="2123728"/>
            <a:ext cx="7776464" cy="1881336"/>
          </a:xfrm>
          <a:prstGeom prst="rect">
            <a:avLst/>
          </a:prstGeom>
        </p:spPr>
        <p:txBody>
          <a:bodyPr/>
          <a:lstStyle/>
          <a:p>
            <a:r>
              <a:rPr lang="da-DK" dirty="0" smtClean="0"/>
              <a:t>Ved kaliumtal under 5 skal tilføres mindst bortført mængde</a:t>
            </a:r>
          </a:p>
          <a:p>
            <a:endParaRPr lang="da-DK" dirty="0"/>
          </a:p>
        </p:txBody>
      </p:sp>
      <p:pic>
        <p:nvPicPr>
          <p:cNvPr id="4" name="Picture 2" descr="S:\7 Billeder\mam\2012_13sept_majsbilleder\IMG_175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4225009"/>
            <a:ext cx="9144000" cy="2639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138826"/>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2"/>
          </p:nvPr>
        </p:nvSpPr>
        <p:spPr>
          <a:xfrm>
            <a:off x="951681" y="1484784"/>
            <a:ext cx="7716018" cy="2376264"/>
          </a:xfrm>
        </p:spPr>
        <p:txBody>
          <a:bodyPr/>
          <a:lstStyle/>
          <a:p>
            <a:r>
              <a:rPr lang="da-DK" dirty="0" smtClean="0"/>
              <a:t>Tilstrækkelige mængder i jorden</a:t>
            </a:r>
          </a:p>
          <a:p>
            <a:r>
              <a:rPr lang="da-DK" dirty="0" smtClean="0"/>
              <a:t>Tilstrækkelige mængder med husdyrgødning</a:t>
            </a:r>
          </a:p>
          <a:p>
            <a:r>
              <a:rPr lang="da-DK" dirty="0" smtClean="0"/>
              <a:t>Lille tilgængelighed</a:t>
            </a:r>
          </a:p>
          <a:p>
            <a:pPr lvl="1"/>
            <a:r>
              <a:rPr lang="da-DK" dirty="0" smtClean="0"/>
              <a:t>Løs og </a:t>
            </a:r>
            <a:r>
              <a:rPr lang="da-DK" b="1" dirty="0" smtClean="0"/>
              <a:t>tør</a:t>
            </a:r>
            <a:r>
              <a:rPr lang="da-DK" dirty="0" smtClean="0"/>
              <a:t> sandjord</a:t>
            </a:r>
          </a:p>
          <a:p>
            <a:pPr lvl="1"/>
            <a:r>
              <a:rPr lang="da-DK" dirty="0" smtClean="0"/>
              <a:t>Højt reaktionstal</a:t>
            </a:r>
            <a:endParaRPr lang="da-DK" dirty="0"/>
          </a:p>
        </p:txBody>
      </p:sp>
      <p:sp>
        <p:nvSpPr>
          <p:cNvPr id="3" name="Titel 2"/>
          <p:cNvSpPr>
            <a:spLocks noGrp="1"/>
          </p:cNvSpPr>
          <p:nvPr>
            <p:ph type="title"/>
          </p:nvPr>
        </p:nvSpPr>
        <p:spPr/>
        <p:txBody>
          <a:bodyPr/>
          <a:lstStyle/>
          <a:p>
            <a:r>
              <a:rPr lang="da-DK" dirty="0" smtClean="0"/>
              <a:t>Mangan og bor </a:t>
            </a:r>
            <a:endParaRPr lang="da-DK" dirty="0"/>
          </a:p>
        </p:txBody>
      </p:sp>
    </p:spTree>
    <p:extLst>
      <p:ext uri="{BB962C8B-B14F-4D97-AF65-F5344CB8AC3E}">
        <p14:creationId xmlns:p14="http://schemas.microsoft.com/office/powerpoint/2010/main" val="1362596647"/>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p:cNvGraphicFramePr>
            <a:graphicFrameLocks noGrp="1"/>
          </p:cNvGraphicFramePr>
          <p:nvPr>
            <p:ph sz="quarter" idx="12"/>
            <p:extLst>
              <p:ext uri="{D42A27DB-BD31-4B8C-83A1-F6EECF244321}">
                <p14:modId xmlns:p14="http://schemas.microsoft.com/office/powerpoint/2010/main" val="3579990313"/>
              </p:ext>
            </p:extLst>
          </p:nvPr>
        </p:nvGraphicFramePr>
        <p:xfrm>
          <a:off x="323528" y="869421"/>
          <a:ext cx="8432917" cy="4846320"/>
        </p:xfrm>
        <a:graphic>
          <a:graphicData uri="http://schemas.openxmlformats.org/drawingml/2006/table">
            <a:tbl>
              <a:tblPr firstRow="1" bandRow="1">
                <a:tableStyleId>{5C22544A-7EE6-4342-B048-85BDC9FD1C3A}</a:tableStyleId>
              </a:tblPr>
              <a:tblGrid>
                <a:gridCol w="4752528"/>
                <a:gridCol w="1989048"/>
                <a:gridCol w="1691341"/>
              </a:tblGrid>
              <a:tr h="1138873">
                <a:tc>
                  <a:txBody>
                    <a:bodyPr/>
                    <a:lstStyle/>
                    <a:p>
                      <a:endParaRPr lang="da-DK" sz="2400" dirty="0"/>
                    </a:p>
                  </a:txBody>
                  <a:tcPr/>
                </a:tc>
                <a:tc>
                  <a:txBody>
                    <a:bodyPr/>
                    <a:lstStyle/>
                    <a:p>
                      <a:pPr algn="ctr"/>
                      <a:r>
                        <a:rPr lang="da-DK" sz="2400" dirty="0" smtClean="0"/>
                        <a:t>2 forsøg</a:t>
                      </a:r>
                    </a:p>
                    <a:p>
                      <a:pPr algn="ctr"/>
                      <a:r>
                        <a:rPr lang="da-DK" sz="2400" dirty="0" smtClean="0"/>
                        <a:t>2008</a:t>
                      </a:r>
                    </a:p>
                    <a:p>
                      <a:pPr algn="ctr"/>
                      <a:r>
                        <a:rPr lang="da-DK" sz="2400" dirty="0" smtClean="0"/>
                        <a:t>JB 1</a:t>
                      </a:r>
                      <a:endParaRPr lang="da-DK" sz="2400" dirty="0"/>
                    </a:p>
                  </a:txBody>
                  <a:tcPr/>
                </a:tc>
                <a:tc>
                  <a:txBody>
                    <a:bodyPr/>
                    <a:lstStyle/>
                    <a:p>
                      <a:pPr algn="ctr"/>
                      <a:r>
                        <a:rPr lang="da-DK" sz="2400" dirty="0" smtClean="0"/>
                        <a:t>2 forsøg</a:t>
                      </a:r>
                    </a:p>
                    <a:p>
                      <a:pPr algn="ctr"/>
                      <a:r>
                        <a:rPr lang="da-DK" sz="2400" dirty="0" smtClean="0"/>
                        <a:t>2014</a:t>
                      </a:r>
                    </a:p>
                    <a:p>
                      <a:pPr algn="ctr"/>
                      <a:r>
                        <a:rPr lang="da-DK" sz="2400" dirty="0" smtClean="0"/>
                        <a:t>JB 3,4</a:t>
                      </a:r>
                      <a:endParaRPr lang="da-DK" sz="2400" dirty="0"/>
                    </a:p>
                  </a:txBody>
                  <a:tcPr/>
                </a:tc>
              </a:tr>
              <a:tr h="442512">
                <a:tc>
                  <a:txBody>
                    <a:bodyPr/>
                    <a:lstStyle/>
                    <a:p>
                      <a:endParaRPr lang="da-DK" sz="2400" dirty="0"/>
                    </a:p>
                  </a:txBody>
                  <a:tcPr/>
                </a:tc>
                <a:tc gridSpan="2">
                  <a:txBody>
                    <a:bodyPr/>
                    <a:lstStyle/>
                    <a:p>
                      <a:pPr algn="ctr"/>
                      <a:r>
                        <a:rPr lang="da-DK" sz="2400" b="0" i="1" dirty="0" err="1" smtClean="0"/>
                        <a:t>Udb</a:t>
                      </a:r>
                      <a:r>
                        <a:rPr lang="da-DK" sz="2400" b="0" i="1" dirty="0" smtClean="0"/>
                        <a:t>. og </a:t>
                      </a:r>
                      <a:r>
                        <a:rPr lang="da-DK" sz="2400" b="0" i="1" dirty="0" err="1" smtClean="0"/>
                        <a:t>merudb</a:t>
                      </a:r>
                      <a:r>
                        <a:rPr lang="da-DK" sz="2400" b="0" i="1" dirty="0" smtClean="0"/>
                        <a:t>.</a:t>
                      </a:r>
                      <a:r>
                        <a:rPr lang="da-DK" sz="2400" b="0" i="1" baseline="0" dirty="0" smtClean="0"/>
                        <a:t> </a:t>
                      </a:r>
                      <a:r>
                        <a:rPr lang="da-DK" sz="2400" b="0" i="1" dirty="0" err="1" smtClean="0"/>
                        <a:t>a.e</a:t>
                      </a:r>
                      <a:r>
                        <a:rPr lang="da-DK" sz="2400" b="0" i="1" dirty="0" smtClean="0"/>
                        <a:t>. pr. ha</a:t>
                      </a:r>
                      <a:endParaRPr lang="da-DK" sz="2400" b="0" i="1" dirty="0"/>
                    </a:p>
                  </a:txBody>
                  <a:tcPr/>
                </a:tc>
                <a:tc hMerge="1">
                  <a:txBody>
                    <a:bodyPr/>
                    <a:lstStyle/>
                    <a:p>
                      <a:pPr algn="ctr"/>
                      <a:endParaRPr lang="da-DK" sz="2400" b="1" dirty="0"/>
                    </a:p>
                  </a:txBody>
                  <a:tcPr/>
                </a:tc>
              </a:tr>
              <a:tr h="442512">
                <a:tc>
                  <a:txBody>
                    <a:bodyPr/>
                    <a:lstStyle/>
                    <a:p>
                      <a:r>
                        <a:rPr lang="da-DK" sz="2400" dirty="0" smtClean="0"/>
                        <a:t>Grundgødet</a:t>
                      </a:r>
                      <a:endParaRPr lang="da-DK" sz="2400" dirty="0"/>
                    </a:p>
                  </a:txBody>
                  <a:tcPr/>
                </a:tc>
                <a:tc>
                  <a:txBody>
                    <a:bodyPr/>
                    <a:lstStyle/>
                    <a:p>
                      <a:pPr algn="ctr"/>
                      <a:r>
                        <a:rPr lang="da-DK" sz="2400" b="1" dirty="0" smtClean="0"/>
                        <a:t>139,8</a:t>
                      </a:r>
                      <a:endParaRPr lang="da-DK" sz="2400" b="1" dirty="0"/>
                    </a:p>
                  </a:txBody>
                  <a:tcPr/>
                </a:tc>
                <a:tc>
                  <a:txBody>
                    <a:bodyPr/>
                    <a:lstStyle/>
                    <a:p>
                      <a:pPr algn="ctr"/>
                      <a:r>
                        <a:rPr lang="da-DK" sz="2400" b="1" dirty="0" smtClean="0"/>
                        <a:t>112,8</a:t>
                      </a:r>
                      <a:endParaRPr lang="da-DK" sz="2400" b="1" dirty="0"/>
                    </a:p>
                  </a:txBody>
                  <a:tcPr/>
                </a:tc>
              </a:tr>
              <a:tr h="442512">
                <a:tc>
                  <a:txBody>
                    <a:bodyPr/>
                    <a:lstStyle/>
                    <a:p>
                      <a:r>
                        <a:rPr lang="da-DK" sz="2400" dirty="0" smtClean="0"/>
                        <a:t>2</a:t>
                      </a:r>
                      <a:r>
                        <a:rPr lang="da-DK" sz="2400" baseline="0" dirty="0" smtClean="0"/>
                        <a:t> x 2,5 kg mangansulfat*)</a:t>
                      </a:r>
                      <a:endParaRPr lang="da-DK" sz="2400" dirty="0"/>
                    </a:p>
                  </a:txBody>
                  <a:tcPr/>
                </a:tc>
                <a:tc>
                  <a:txBody>
                    <a:bodyPr/>
                    <a:lstStyle/>
                    <a:p>
                      <a:pPr algn="ctr"/>
                      <a:r>
                        <a:rPr lang="da-DK" sz="2400" dirty="0" smtClean="0"/>
                        <a:t>-0,4</a:t>
                      </a:r>
                      <a:endParaRPr lang="da-DK" sz="2400" dirty="0"/>
                    </a:p>
                  </a:txBody>
                  <a:tcPr/>
                </a:tc>
                <a:tc>
                  <a:txBody>
                    <a:bodyPr/>
                    <a:lstStyle/>
                    <a:p>
                      <a:pPr algn="ctr"/>
                      <a:endParaRPr lang="da-DK" sz="2400" dirty="0"/>
                    </a:p>
                  </a:txBody>
                  <a:tcPr/>
                </a:tc>
              </a:tr>
              <a:tr h="442512">
                <a:tc>
                  <a:txBody>
                    <a:bodyPr/>
                    <a:lstStyle/>
                    <a:p>
                      <a:r>
                        <a:rPr lang="da-DK" sz="2400" dirty="0" smtClean="0"/>
                        <a:t>2 x 2 l Biomangan 180**)</a:t>
                      </a:r>
                      <a:endParaRPr lang="da-DK" sz="2400" dirty="0"/>
                    </a:p>
                  </a:txBody>
                  <a:tcPr/>
                </a:tc>
                <a:tc>
                  <a:txBody>
                    <a:bodyPr/>
                    <a:lstStyle/>
                    <a:p>
                      <a:pPr algn="ctr"/>
                      <a:endParaRPr lang="da-DK" sz="2400" dirty="0"/>
                    </a:p>
                  </a:txBody>
                  <a:tcPr/>
                </a:tc>
                <a:tc>
                  <a:txBody>
                    <a:bodyPr/>
                    <a:lstStyle/>
                    <a:p>
                      <a:pPr algn="ctr"/>
                      <a:r>
                        <a:rPr lang="da-DK" sz="2400" dirty="0" smtClean="0"/>
                        <a:t>5,8</a:t>
                      </a:r>
                      <a:endParaRPr lang="da-DK" sz="2400" dirty="0"/>
                    </a:p>
                  </a:txBody>
                  <a:tcPr/>
                </a:tc>
              </a:tr>
              <a:tr h="442512">
                <a:tc>
                  <a:txBody>
                    <a:bodyPr/>
                    <a:lstStyle/>
                    <a:p>
                      <a:r>
                        <a:rPr lang="da-DK" sz="2400" i="1" dirty="0" smtClean="0"/>
                        <a:t>LSD</a:t>
                      </a:r>
                      <a:endParaRPr lang="da-DK" sz="2400" i="1" dirty="0"/>
                    </a:p>
                  </a:txBody>
                  <a:tcPr/>
                </a:tc>
                <a:tc>
                  <a:txBody>
                    <a:bodyPr/>
                    <a:lstStyle/>
                    <a:p>
                      <a:pPr algn="ctr"/>
                      <a:r>
                        <a:rPr lang="da-DK" sz="2400" i="1" dirty="0" smtClean="0"/>
                        <a:t>8,5</a:t>
                      </a:r>
                      <a:endParaRPr lang="da-DK" sz="2400" i="1" dirty="0"/>
                    </a:p>
                  </a:txBody>
                  <a:tcPr/>
                </a:tc>
                <a:tc>
                  <a:txBody>
                    <a:bodyPr/>
                    <a:lstStyle/>
                    <a:p>
                      <a:pPr algn="ctr"/>
                      <a:r>
                        <a:rPr lang="da-DK" sz="2400" i="1" dirty="0" smtClean="0"/>
                        <a:t>ns</a:t>
                      </a:r>
                      <a:endParaRPr lang="da-DK" sz="2400" i="1" dirty="0"/>
                    </a:p>
                  </a:txBody>
                  <a:tcPr/>
                </a:tc>
              </a:tr>
              <a:tr h="442512">
                <a:tc>
                  <a:txBody>
                    <a:bodyPr/>
                    <a:lstStyle/>
                    <a:p>
                      <a:endParaRPr lang="da-DK" sz="2400" dirty="0"/>
                    </a:p>
                  </a:txBody>
                  <a:tcPr/>
                </a:tc>
                <a:tc gridSpan="2">
                  <a:txBody>
                    <a:bodyPr/>
                    <a:lstStyle/>
                    <a:p>
                      <a:pPr algn="ctr"/>
                      <a:r>
                        <a:rPr lang="da-DK" sz="2400" i="1" dirty="0" smtClean="0"/>
                        <a:t>PEU-værdi (mangantester)</a:t>
                      </a:r>
                      <a:endParaRPr lang="da-DK" sz="2400" i="1" dirty="0"/>
                    </a:p>
                  </a:txBody>
                  <a:tcPr/>
                </a:tc>
                <a:tc hMerge="1">
                  <a:txBody>
                    <a:bodyPr/>
                    <a:lstStyle/>
                    <a:p>
                      <a:pPr algn="ctr"/>
                      <a:endParaRPr lang="da-DK" sz="2400" dirty="0"/>
                    </a:p>
                  </a:txBody>
                  <a:tcPr/>
                </a:tc>
              </a:tr>
              <a:tr h="442512">
                <a:tc>
                  <a:txBody>
                    <a:bodyPr/>
                    <a:lstStyle/>
                    <a:p>
                      <a:r>
                        <a:rPr lang="da-DK" sz="2400" dirty="0" smtClean="0"/>
                        <a:t>Før første sprøjtning</a:t>
                      </a:r>
                      <a:endParaRPr lang="da-DK" sz="2400" dirty="0"/>
                    </a:p>
                  </a:txBody>
                  <a:tcPr/>
                </a:tc>
                <a:tc>
                  <a:txBody>
                    <a:bodyPr/>
                    <a:lstStyle/>
                    <a:p>
                      <a:pPr algn="ctr"/>
                      <a:r>
                        <a:rPr lang="da-DK" sz="2400" dirty="0" smtClean="0"/>
                        <a:t>72</a:t>
                      </a:r>
                      <a:endParaRPr lang="da-DK" sz="2400" dirty="0"/>
                    </a:p>
                  </a:txBody>
                  <a:tcPr/>
                </a:tc>
                <a:tc>
                  <a:txBody>
                    <a:bodyPr/>
                    <a:lstStyle/>
                    <a:p>
                      <a:pPr algn="ctr"/>
                      <a:r>
                        <a:rPr lang="da-DK" sz="2400" dirty="0" smtClean="0"/>
                        <a:t>75</a:t>
                      </a:r>
                      <a:endParaRPr lang="da-DK" sz="2400" dirty="0"/>
                    </a:p>
                  </a:txBody>
                  <a:tcPr/>
                </a:tc>
              </a:tr>
              <a:tr h="442512">
                <a:tc>
                  <a:txBody>
                    <a:bodyPr/>
                    <a:lstStyle/>
                    <a:p>
                      <a:r>
                        <a:rPr lang="da-DK" sz="2400" dirty="0" smtClean="0"/>
                        <a:t>7-14</a:t>
                      </a:r>
                      <a:r>
                        <a:rPr lang="da-DK" sz="2400" baseline="0" dirty="0" smtClean="0"/>
                        <a:t> dage efter 1. sprøjtning</a:t>
                      </a:r>
                      <a:endParaRPr lang="da-DK" sz="2400" dirty="0"/>
                    </a:p>
                  </a:txBody>
                  <a:tcPr/>
                </a:tc>
                <a:tc>
                  <a:txBody>
                    <a:bodyPr/>
                    <a:lstStyle/>
                    <a:p>
                      <a:pPr algn="ctr"/>
                      <a:r>
                        <a:rPr lang="da-DK" sz="2400" dirty="0" smtClean="0"/>
                        <a:t>81</a:t>
                      </a:r>
                      <a:endParaRPr lang="da-DK" sz="2400" dirty="0"/>
                    </a:p>
                  </a:txBody>
                  <a:tcPr/>
                </a:tc>
                <a:tc>
                  <a:txBody>
                    <a:bodyPr/>
                    <a:lstStyle/>
                    <a:p>
                      <a:pPr algn="ctr"/>
                      <a:r>
                        <a:rPr lang="da-DK" sz="2400" dirty="0" smtClean="0"/>
                        <a:t>90</a:t>
                      </a:r>
                      <a:endParaRPr lang="da-DK" sz="2400" dirty="0"/>
                    </a:p>
                  </a:txBody>
                  <a:tcPr/>
                </a:tc>
              </a:tr>
            </a:tbl>
          </a:graphicData>
        </a:graphic>
      </p:graphicFrame>
      <p:sp>
        <p:nvSpPr>
          <p:cNvPr id="3" name="Titel 2"/>
          <p:cNvSpPr>
            <a:spLocks noGrp="1"/>
          </p:cNvSpPr>
          <p:nvPr>
            <p:ph type="title"/>
          </p:nvPr>
        </p:nvSpPr>
        <p:spPr>
          <a:xfrm>
            <a:off x="179512" y="53752"/>
            <a:ext cx="7715250" cy="1143000"/>
          </a:xfrm>
        </p:spPr>
        <p:txBody>
          <a:bodyPr/>
          <a:lstStyle/>
          <a:p>
            <a:r>
              <a:rPr lang="da-DK" dirty="0" smtClean="0"/>
              <a:t>Mangan til majs</a:t>
            </a:r>
            <a:br>
              <a:rPr lang="da-DK" dirty="0" smtClean="0"/>
            </a:br>
            <a:endParaRPr lang="da-DK" sz="2400" dirty="0"/>
          </a:p>
        </p:txBody>
      </p:sp>
      <p:sp>
        <p:nvSpPr>
          <p:cNvPr id="6" name="Afrundet rektangel 5"/>
          <p:cNvSpPr/>
          <p:nvPr/>
        </p:nvSpPr>
        <p:spPr>
          <a:xfrm>
            <a:off x="5076056" y="869421"/>
            <a:ext cx="1944216" cy="3423675"/>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Afrundet rektangel 7"/>
          <p:cNvSpPr/>
          <p:nvPr/>
        </p:nvSpPr>
        <p:spPr>
          <a:xfrm>
            <a:off x="7098683" y="869421"/>
            <a:ext cx="1657762" cy="3423675"/>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 name="Tekstboks 1"/>
          <p:cNvSpPr txBox="1"/>
          <p:nvPr/>
        </p:nvSpPr>
        <p:spPr>
          <a:xfrm>
            <a:off x="323528" y="5700947"/>
            <a:ext cx="3339376" cy="646331"/>
          </a:xfrm>
          <a:prstGeom prst="rect">
            <a:avLst/>
          </a:prstGeom>
          <a:noFill/>
        </p:spPr>
        <p:txBody>
          <a:bodyPr wrap="none" rtlCol="0">
            <a:spAutoFit/>
          </a:bodyPr>
          <a:lstStyle/>
          <a:p>
            <a:r>
              <a:rPr lang="da-DK" dirty="0" smtClean="0"/>
              <a:t>*) Medio juni og 2 uger senere.</a:t>
            </a:r>
          </a:p>
          <a:p>
            <a:r>
              <a:rPr lang="da-DK" dirty="0" smtClean="0"/>
              <a:t>**) 26. juni og 16. juli</a:t>
            </a:r>
            <a:endParaRPr lang="da-DK" dirty="0"/>
          </a:p>
        </p:txBody>
      </p:sp>
      <p:sp>
        <p:nvSpPr>
          <p:cNvPr id="7" name="Afrundet rektangel 6"/>
          <p:cNvSpPr/>
          <p:nvPr/>
        </p:nvSpPr>
        <p:spPr>
          <a:xfrm>
            <a:off x="7094220" y="4797152"/>
            <a:ext cx="1718728" cy="936104"/>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9" name="Afrundet rektangel 8"/>
          <p:cNvSpPr/>
          <p:nvPr/>
        </p:nvSpPr>
        <p:spPr>
          <a:xfrm>
            <a:off x="5115792" y="4797152"/>
            <a:ext cx="1944216" cy="936104"/>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5" name="Tekstboks 4"/>
          <p:cNvSpPr txBox="1"/>
          <p:nvPr/>
        </p:nvSpPr>
        <p:spPr>
          <a:xfrm>
            <a:off x="354821" y="6354581"/>
            <a:ext cx="5698996" cy="369332"/>
          </a:xfrm>
          <a:prstGeom prst="rect">
            <a:avLst/>
          </a:prstGeom>
          <a:noFill/>
        </p:spPr>
        <p:txBody>
          <a:bodyPr wrap="none" rtlCol="0">
            <a:spAutoFit/>
          </a:bodyPr>
          <a:lstStyle/>
          <a:p>
            <a:r>
              <a:rPr lang="da-DK" dirty="0" smtClean="0"/>
              <a:t>Oversigten 2008 side 2016, Oversigten 2014 side 394</a:t>
            </a:r>
            <a:endParaRPr lang="da-DK" dirty="0"/>
          </a:p>
        </p:txBody>
      </p:sp>
    </p:spTree>
    <p:extLst>
      <p:ext uri="{BB962C8B-B14F-4D97-AF65-F5344CB8AC3E}">
        <p14:creationId xmlns:p14="http://schemas.microsoft.com/office/powerpoint/2010/main" val="5221431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2"/>
          </p:nvPr>
        </p:nvSpPr>
        <p:spPr>
          <a:xfrm>
            <a:off x="951681" y="1484784"/>
            <a:ext cx="7716018" cy="2232248"/>
          </a:xfrm>
        </p:spPr>
        <p:txBody>
          <a:bodyPr/>
          <a:lstStyle/>
          <a:p>
            <a:r>
              <a:rPr lang="da-DK" dirty="0" smtClean="0"/>
              <a:t>Manganmangel er normalt ikke et problem i majs</a:t>
            </a:r>
          </a:p>
          <a:p>
            <a:r>
              <a:rPr lang="da-DK" dirty="0" smtClean="0"/>
              <a:t>Mangantester er måske mindre pålidelig til at vise manganmangel i majs</a:t>
            </a:r>
            <a:endParaRPr lang="da-DK" dirty="0"/>
          </a:p>
        </p:txBody>
      </p:sp>
      <p:sp>
        <p:nvSpPr>
          <p:cNvPr id="3" name="Titel 2"/>
          <p:cNvSpPr>
            <a:spLocks noGrp="1"/>
          </p:cNvSpPr>
          <p:nvPr>
            <p:ph type="title"/>
          </p:nvPr>
        </p:nvSpPr>
        <p:spPr/>
        <p:txBody>
          <a:bodyPr/>
          <a:lstStyle/>
          <a:p>
            <a:r>
              <a:rPr lang="da-DK" dirty="0" smtClean="0"/>
              <a:t>Mangan - konklusion</a:t>
            </a:r>
            <a:endParaRPr lang="da-DK" dirty="0"/>
          </a:p>
        </p:txBody>
      </p:sp>
    </p:spTree>
    <p:extLst>
      <p:ext uri="{BB962C8B-B14F-4D97-AF65-F5344CB8AC3E}">
        <p14:creationId xmlns:p14="http://schemas.microsoft.com/office/powerpoint/2010/main" val="3223587597"/>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p:cNvGraphicFramePr>
            <a:graphicFrameLocks noGrp="1"/>
          </p:cNvGraphicFramePr>
          <p:nvPr>
            <p:ph sz="quarter" idx="12"/>
            <p:extLst>
              <p:ext uri="{D42A27DB-BD31-4B8C-83A1-F6EECF244321}">
                <p14:modId xmlns:p14="http://schemas.microsoft.com/office/powerpoint/2010/main" val="2961613164"/>
              </p:ext>
            </p:extLst>
          </p:nvPr>
        </p:nvGraphicFramePr>
        <p:xfrm>
          <a:off x="467544" y="1354023"/>
          <a:ext cx="8432917" cy="3474720"/>
        </p:xfrm>
        <a:graphic>
          <a:graphicData uri="http://schemas.openxmlformats.org/drawingml/2006/table">
            <a:tbl>
              <a:tblPr firstRow="1" bandRow="1">
                <a:tableStyleId>{5C22544A-7EE6-4342-B048-85BDC9FD1C3A}</a:tableStyleId>
              </a:tblPr>
              <a:tblGrid>
                <a:gridCol w="4752528"/>
                <a:gridCol w="1989048"/>
                <a:gridCol w="1691341"/>
              </a:tblGrid>
              <a:tr h="1138873">
                <a:tc>
                  <a:txBody>
                    <a:bodyPr/>
                    <a:lstStyle/>
                    <a:p>
                      <a:endParaRPr lang="da-DK" sz="2400" dirty="0"/>
                    </a:p>
                  </a:txBody>
                  <a:tcPr/>
                </a:tc>
                <a:tc>
                  <a:txBody>
                    <a:bodyPr/>
                    <a:lstStyle/>
                    <a:p>
                      <a:pPr algn="ctr"/>
                      <a:r>
                        <a:rPr lang="da-DK" sz="2400" dirty="0" smtClean="0"/>
                        <a:t>2 forsøg</a:t>
                      </a:r>
                    </a:p>
                    <a:p>
                      <a:pPr algn="ctr"/>
                      <a:r>
                        <a:rPr lang="da-DK" sz="2400" dirty="0" smtClean="0"/>
                        <a:t>2008</a:t>
                      </a:r>
                    </a:p>
                    <a:p>
                      <a:pPr algn="ctr"/>
                      <a:r>
                        <a:rPr lang="da-DK" sz="2400" dirty="0" smtClean="0"/>
                        <a:t>JB 1</a:t>
                      </a:r>
                      <a:endParaRPr lang="da-DK" sz="2400" dirty="0"/>
                    </a:p>
                  </a:txBody>
                  <a:tcPr/>
                </a:tc>
                <a:tc>
                  <a:txBody>
                    <a:bodyPr/>
                    <a:lstStyle/>
                    <a:p>
                      <a:pPr algn="ctr"/>
                      <a:r>
                        <a:rPr lang="da-DK" sz="2400" dirty="0" smtClean="0"/>
                        <a:t>2 forsøg</a:t>
                      </a:r>
                    </a:p>
                    <a:p>
                      <a:pPr algn="ctr"/>
                      <a:r>
                        <a:rPr lang="da-DK" sz="2400" dirty="0" smtClean="0"/>
                        <a:t>2014</a:t>
                      </a:r>
                    </a:p>
                    <a:p>
                      <a:pPr algn="ctr"/>
                      <a:r>
                        <a:rPr lang="da-DK" sz="2400" dirty="0" smtClean="0"/>
                        <a:t>JB 3, 4</a:t>
                      </a:r>
                      <a:endParaRPr lang="da-DK" sz="2400" dirty="0"/>
                    </a:p>
                  </a:txBody>
                  <a:tcPr/>
                </a:tc>
              </a:tr>
              <a:tr h="442512">
                <a:tc>
                  <a:txBody>
                    <a:bodyPr/>
                    <a:lstStyle/>
                    <a:p>
                      <a:endParaRPr lang="da-DK" sz="2400" dirty="0"/>
                    </a:p>
                  </a:txBody>
                  <a:tcPr/>
                </a:tc>
                <a:tc gridSpan="2">
                  <a:txBody>
                    <a:bodyPr/>
                    <a:lstStyle/>
                    <a:p>
                      <a:pPr algn="ctr"/>
                      <a:r>
                        <a:rPr lang="da-DK" sz="2400" b="0" i="1" dirty="0" err="1" smtClean="0"/>
                        <a:t>Udb</a:t>
                      </a:r>
                      <a:r>
                        <a:rPr lang="da-DK" sz="2400" b="0" i="1" dirty="0" smtClean="0"/>
                        <a:t>. og </a:t>
                      </a:r>
                      <a:r>
                        <a:rPr lang="da-DK" sz="2400" b="0" i="1" dirty="0" err="1" smtClean="0"/>
                        <a:t>merudb</a:t>
                      </a:r>
                      <a:r>
                        <a:rPr lang="da-DK" sz="2400" b="0" i="1" dirty="0" smtClean="0"/>
                        <a:t>.</a:t>
                      </a:r>
                      <a:r>
                        <a:rPr lang="da-DK" sz="2400" b="0" i="1" baseline="0" dirty="0" smtClean="0"/>
                        <a:t> </a:t>
                      </a:r>
                      <a:r>
                        <a:rPr lang="da-DK" sz="2400" b="0" i="1" dirty="0" err="1" smtClean="0"/>
                        <a:t>a.e</a:t>
                      </a:r>
                      <a:r>
                        <a:rPr lang="da-DK" sz="2400" b="0" i="1" dirty="0" smtClean="0"/>
                        <a:t>. pr. ha</a:t>
                      </a:r>
                      <a:endParaRPr lang="da-DK" sz="2400" b="0" i="1" dirty="0"/>
                    </a:p>
                  </a:txBody>
                  <a:tcPr/>
                </a:tc>
                <a:tc hMerge="1">
                  <a:txBody>
                    <a:bodyPr/>
                    <a:lstStyle/>
                    <a:p>
                      <a:pPr algn="ctr"/>
                      <a:endParaRPr lang="da-DK" sz="2400" b="1" dirty="0"/>
                    </a:p>
                  </a:txBody>
                  <a:tcPr/>
                </a:tc>
              </a:tr>
              <a:tr h="442512">
                <a:tc>
                  <a:txBody>
                    <a:bodyPr/>
                    <a:lstStyle/>
                    <a:p>
                      <a:r>
                        <a:rPr lang="da-DK" sz="2400" dirty="0" smtClean="0"/>
                        <a:t>Grundgødet</a:t>
                      </a:r>
                      <a:endParaRPr lang="da-DK" sz="2400" dirty="0"/>
                    </a:p>
                  </a:txBody>
                  <a:tcPr/>
                </a:tc>
                <a:tc>
                  <a:txBody>
                    <a:bodyPr/>
                    <a:lstStyle/>
                    <a:p>
                      <a:pPr algn="ctr"/>
                      <a:r>
                        <a:rPr lang="da-DK" sz="2400" b="1" dirty="0" smtClean="0"/>
                        <a:t>139,8</a:t>
                      </a:r>
                      <a:endParaRPr lang="da-DK" sz="2400" b="1" dirty="0"/>
                    </a:p>
                  </a:txBody>
                  <a:tcPr/>
                </a:tc>
                <a:tc>
                  <a:txBody>
                    <a:bodyPr/>
                    <a:lstStyle/>
                    <a:p>
                      <a:pPr algn="ctr"/>
                      <a:r>
                        <a:rPr lang="da-DK" sz="2400" b="1" dirty="0" smtClean="0"/>
                        <a:t>112,8</a:t>
                      </a:r>
                      <a:endParaRPr lang="da-DK" sz="2400" b="1" dirty="0"/>
                    </a:p>
                  </a:txBody>
                  <a:tcPr/>
                </a:tc>
              </a:tr>
              <a:tr h="442512">
                <a:tc>
                  <a:txBody>
                    <a:bodyPr/>
                    <a:lstStyle/>
                    <a:p>
                      <a:r>
                        <a:rPr lang="da-DK" sz="2400" baseline="0" dirty="0" smtClean="0"/>
                        <a:t>1 liter Yara Vita </a:t>
                      </a:r>
                      <a:r>
                        <a:rPr lang="da-DK" sz="2400" baseline="0" dirty="0" err="1" smtClean="0"/>
                        <a:t>Bortrac</a:t>
                      </a:r>
                      <a:r>
                        <a:rPr lang="da-DK" sz="2400" baseline="0" dirty="0" smtClean="0"/>
                        <a:t>*)</a:t>
                      </a:r>
                      <a:endParaRPr lang="da-DK" sz="2400" dirty="0"/>
                    </a:p>
                  </a:txBody>
                  <a:tcPr/>
                </a:tc>
                <a:tc>
                  <a:txBody>
                    <a:bodyPr/>
                    <a:lstStyle/>
                    <a:p>
                      <a:pPr algn="ctr"/>
                      <a:r>
                        <a:rPr lang="da-DK" sz="2400" dirty="0" smtClean="0"/>
                        <a:t>11,3</a:t>
                      </a:r>
                      <a:endParaRPr lang="da-DK" sz="2400" dirty="0"/>
                    </a:p>
                  </a:txBody>
                  <a:tcPr/>
                </a:tc>
                <a:tc>
                  <a:txBody>
                    <a:bodyPr/>
                    <a:lstStyle/>
                    <a:p>
                      <a:pPr algn="ctr"/>
                      <a:endParaRPr lang="da-DK" sz="2400" dirty="0"/>
                    </a:p>
                  </a:txBody>
                  <a:tcPr/>
                </a:tc>
              </a:tr>
              <a:tr h="442512">
                <a:tc>
                  <a:txBody>
                    <a:bodyPr/>
                    <a:lstStyle/>
                    <a:p>
                      <a:r>
                        <a:rPr lang="da-DK" sz="2400" dirty="0" smtClean="0"/>
                        <a:t>2 x 2 liter </a:t>
                      </a:r>
                      <a:r>
                        <a:rPr lang="da-DK" sz="2400" dirty="0" err="1" smtClean="0"/>
                        <a:t>Biobor</a:t>
                      </a:r>
                      <a:r>
                        <a:rPr lang="da-DK" sz="2400" dirty="0" smtClean="0"/>
                        <a:t> 150 **)</a:t>
                      </a:r>
                      <a:endParaRPr lang="da-DK" sz="2400" dirty="0"/>
                    </a:p>
                  </a:txBody>
                  <a:tcPr/>
                </a:tc>
                <a:tc>
                  <a:txBody>
                    <a:bodyPr/>
                    <a:lstStyle/>
                    <a:p>
                      <a:pPr algn="ctr"/>
                      <a:endParaRPr lang="da-DK" sz="2400" dirty="0"/>
                    </a:p>
                  </a:txBody>
                  <a:tcPr/>
                </a:tc>
                <a:tc>
                  <a:txBody>
                    <a:bodyPr/>
                    <a:lstStyle/>
                    <a:p>
                      <a:pPr algn="ctr"/>
                      <a:r>
                        <a:rPr lang="da-DK" sz="2400" dirty="0" smtClean="0"/>
                        <a:t>9,8</a:t>
                      </a:r>
                      <a:endParaRPr lang="da-DK" sz="2400" dirty="0"/>
                    </a:p>
                  </a:txBody>
                  <a:tcPr/>
                </a:tc>
              </a:tr>
              <a:tr h="442512">
                <a:tc>
                  <a:txBody>
                    <a:bodyPr/>
                    <a:lstStyle/>
                    <a:p>
                      <a:r>
                        <a:rPr lang="da-DK" sz="2400" i="1" dirty="0" smtClean="0"/>
                        <a:t>LSD</a:t>
                      </a:r>
                      <a:endParaRPr lang="da-DK" sz="2400" i="1" dirty="0"/>
                    </a:p>
                  </a:txBody>
                  <a:tcPr/>
                </a:tc>
                <a:tc>
                  <a:txBody>
                    <a:bodyPr/>
                    <a:lstStyle/>
                    <a:p>
                      <a:pPr algn="ctr"/>
                      <a:r>
                        <a:rPr lang="da-DK" sz="2400" i="1" dirty="0" smtClean="0"/>
                        <a:t>8,5</a:t>
                      </a:r>
                      <a:endParaRPr lang="da-DK" sz="2400" i="1" dirty="0"/>
                    </a:p>
                  </a:txBody>
                  <a:tcPr/>
                </a:tc>
                <a:tc>
                  <a:txBody>
                    <a:bodyPr/>
                    <a:lstStyle/>
                    <a:p>
                      <a:pPr algn="ctr"/>
                      <a:r>
                        <a:rPr lang="da-DK" sz="2400" i="1" dirty="0" smtClean="0"/>
                        <a:t>ns</a:t>
                      </a:r>
                      <a:endParaRPr lang="da-DK" sz="2400" i="1" dirty="0"/>
                    </a:p>
                  </a:txBody>
                  <a:tcPr/>
                </a:tc>
              </a:tr>
            </a:tbl>
          </a:graphicData>
        </a:graphic>
      </p:graphicFrame>
      <p:sp>
        <p:nvSpPr>
          <p:cNvPr id="3" name="Titel 2"/>
          <p:cNvSpPr>
            <a:spLocks noGrp="1"/>
          </p:cNvSpPr>
          <p:nvPr>
            <p:ph type="title"/>
          </p:nvPr>
        </p:nvSpPr>
        <p:spPr>
          <a:xfrm>
            <a:off x="179512" y="53752"/>
            <a:ext cx="7715250" cy="1143000"/>
          </a:xfrm>
        </p:spPr>
        <p:txBody>
          <a:bodyPr/>
          <a:lstStyle/>
          <a:p>
            <a:r>
              <a:rPr lang="da-DK" dirty="0" smtClean="0"/>
              <a:t>Bor til majs</a:t>
            </a:r>
            <a:br>
              <a:rPr lang="da-DK" dirty="0" smtClean="0"/>
            </a:br>
            <a:endParaRPr lang="da-DK" sz="2400" dirty="0"/>
          </a:p>
        </p:txBody>
      </p:sp>
      <p:sp>
        <p:nvSpPr>
          <p:cNvPr id="6" name="Afrundet rektangel 5"/>
          <p:cNvSpPr/>
          <p:nvPr/>
        </p:nvSpPr>
        <p:spPr>
          <a:xfrm>
            <a:off x="5220072" y="1326707"/>
            <a:ext cx="1944216" cy="3518183"/>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Afrundet rektangel 7"/>
          <p:cNvSpPr/>
          <p:nvPr/>
        </p:nvSpPr>
        <p:spPr>
          <a:xfrm>
            <a:off x="7236296" y="1316498"/>
            <a:ext cx="1664165" cy="3528392"/>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 name="Tekstboks 1"/>
          <p:cNvSpPr txBox="1"/>
          <p:nvPr/>
        </p:nvSpPr>
        <p:spPr>
          <a:xfrm>
            <a:off x="461322" y="4941168"/>
            <a:ext cx="2300630" cy="646331"/>
          </a:xfrm>
          <a:prstGeom prst="rect">
            <a:avLst/>
          </a:prstGeom>
          <a:noFill/>
        </p:spPr>
        <p:txBody>
          <a:bodyPr wrap="none" rtlCol="0">
            <a:spAutoFit/>
          </a:bodyPr>
          <a:lstStyle/>
          <a:p>
            <a:r>
              <a:rPr lang="da-DK" dirty="0" smtClean="0"/>
              <a:t>*) Medio juni.</a:t>
            </a:r>
          </a:p>
          <a:p>
            <a:r>
              <a:rPr lang="da-DK" dirty="0" smtClean="0"/>
              <a:t>**) 26. juni og 16. juli</a:t>
            </a:r>
            <a:endParaRPr lang="da-DK" dirty="0"/>
          </a:p>
        </p:txBody>
      </p:sp>
      <p:sp>
        <p:nvSpPr>
          <p:cNvPr id="7" name="Tekstboks 6"/>
          <p:cNvSpPr txBox="1"/>
          <p:nvPr/>
        </p:nvSpPr>
        <p:spPr>
          <a:xfrm>
            <a:off x="354821" y="6354581"/>
            <a:ext cx="5698996" cy="369332"/>
          </a:xfrm>
          <a:prstGeom prst="rect">
            <a:avLst/>
          </a:prstGeom>
          <a:noFill/>
        </p:spPr>
        <p:txBody>
          <a:bodyPr wrap="none" rtlCol="0">
            <a:spAutoFit/>
          </a:bodyPr>
          <a:lstStyle/>
          <a:p>
            <a:r>
              <a:rPr lang="da-DK" dirty="0" smtClean="0"/>
              <a:t>Oversigten 2008 side 2016, Oversigten 2014 side 394</a:t>
            </a:r>
            <a:endParaRPr lang="da-DK" dirty="0"/>
          </a:p>
        </p:txBody>
      </p:sp>
    </p:spTree>
    <p:extLst>
      <p:ext uri="{BB962C8B-B14F-4D97-AF65-F5344CB8AC3E}">
        <p14:creationId xmlns:p14="http://schemas.microsoft.com/office/powerpoint/2010/main" val="33270900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p:cNvGraphicFramePr>
            <a:graphicFrameLocks noGrp="1"/>
          </p:cNvGraphicFramePr>
          <p:nvPr>
            <p:ph sz="quarter" idx="12"/>
            <p:extLst>
              <p:ext uri="{D42A27DB-BD31-4B8C-83A1-F6EECF244321}">
                <p14:modId xmlns:p14="http://schemas.microsoft.com/office/powerpoint/2010/main" val="2187688285"/>
              </p:ext>
            </p:extLst>
          </p:nvPr>
        </p:nvGraphicFramePr>
        <p:xfrm>
          <a:off x="467544" y="1354023"/>
          <a:ext cx="7632848" cy="3017520"/>
        </p:xfrm>
        <a:graphic>
          <a:graphicData uri="http://schemas.openxmlformats.org/drawingml/2006/table">
            <a:tbl>
              <a:tblPr firstRow="1" bandRow="1">
                <a:tableStyleId>{5C22544A-7EE6-4342-B048-85BDC9FD1C3A}</a:tableStyleId>
              </a:tblPr>
              <a:tblGrid>
                <a:gridCol w="5380837"/>
                <a:gridCol w="2252011"/>
              </a:tblGrid>
              <a:tr h="1138873">
                <a:tc>
                  <a:txBody>
                    <a:bodyPr/>
                    <a:lstStyle/>
                    <a:p>
                      <a:endParaRPr lang="da-DK" sz="2400" dirty="0"/>
                    </a:p>
                  </a:txBody>
                  <a:tcPr/>
                </a:tc>
                <a:tc>
                  <a:txBody>
                    <a:bodyPr/>
                    <a:lstStyle/>
                    <a:p>
                      <a:pPr algn="ctr"/>
                      <a:r>
                        <a:rPr lang="da-DK" sz="2400" dirty="0" err="1" smtClean="0"/>
                        <a:t>Udb</a:t>
                      </a:r>
                      <a:r>
                        <a:rPr lang="da-DK" sz="2400" dirty="0" smtClean="0"/>
                        <a:t>.</a:t>
                      </a:r>
                      <a:r>
                        <a:rPr lang="da-DK" sz="2400" baseline="0" dirty="0" smtClean="0"/>
                        <a:t> og </a:t>
                      </a:r>
                      <a:r>
                        <a:rPr lang="da-DK" sz="2400" baseline="0" dirty="0" err="1" smtClean="0"/>
                        <a:t>merudb</a:t>
                      </a:r>
                      <a:r>
                        <a:rPr lang="da-DK" sz="2400" baseline="0" dirty="0" smtClean="0"/>
                        <a:t>. </a:t>
                      </a:r>
                      <a:r>
                        <a:rPr lang="da-DK" sz="2400" baseline="0" dirty="0" err="1" smtClean="0"/>
                        <a:t>a.e</a:t>
                      </a:r>
                      <a:r>
                        <a:rPr lang="da-DK" sz="2400" baseline="0" dirty="0" smtClean="0"/>
                        <a:t>. pr. ha</a:t>
                      </a:r>
                      <a:endParaRPr lang="da-DK" sz="2400" dirty="0"/>
                    </a:p>
                  </a:txBody>
                  <a:tcPr/>
                </a:tc>
              </a:tr>
              <a:tr h="442512">
                <a:tc>
                  <a:txBody>
                    <a:bodyPr/>
                    <a:lstStyle/>
                    <a:p>
                      <a:endParaRPr lang="da-DK" sz="2400" dirty="0"/>
                    </a:p>
                  </a:txBody>
                  <a:tcPr/>
                </a:tc>
                <a:tc>
                  <a:txBody>
                    <a:bodyPr/>
                    <a:lstStyle/>
                    <a:p>
                      <a:pPr algn="ctr"/>
                      <a:endParaRPr lang="da-DK" sz="2400" b="0" i="1" dirty="0"/>
                    </a:p>
                  </a:txBody>
                  <a:tcPr/>
                </a:tc>
              </a:tr>
              <a:tr h="442512">
                <a:tc>
                  <a:txBody>
                    <a:bodyPr/>
                    <a:lstStyle/>
                    <a:p>
                      <a:r>
                        <a:rPr lang="da-DK" sz="2400" dirty="0" smtClean="0"/>
                        <a:t>NP uden bor</a:t>
                      </a:r>
                      <a:endParaRPr lang="da-DK" sz="2400" dirty="0"/>
                    </a:p>
                  </a:txBody>
                  <a:tcPr/>
                </a:tc>
                <a:tc>
                  <a:txBody>
                    <a:bodyPr/>
                    <a:lstStyle/>
                    <a:p>
                      <a:pPr algn="ctr"/>
                      <a:r>
                        <a:rPr lang="da-DK" sz="2400" b="1" dirty="0" smtClean="0"/>
                        <a:t>113,7</a:t>
                      </a:r>
                      <a:endParaRPr lang="da-DK" sz="2400" b="1" dirty="0"/>
                    </a:p>
                  </a:txBody>
                  <a:tcPr/>
                </a:tc>
              </a:tr>
              <a:tr h="442512">
                <a:tc>
                  <a:txBody>
                    <a:bodyPr/>
                    <a:lstStyle/>
                    <a:p>
                      <a:r>
                        <a:rPr lang="da-DK" sz="2400" dirty="0" smtClean="0"/>
                        <a:t>NP med bor</a:t>
                      </a:r>
                      <a:endParaRPr lang="da-DK" sz="2400" dirty="0"/>
                    </a:p>
                  </a:txBody>
                  <a:tcPr/>
                </a:tc>
                <a:tc>
                  <a:txBody>
                    <a:bodyPr/>
                    <a:lstStyle/>
                    <a:p>
                      <a:pPr algn="ctr"/>
                      <a:r>
                        <a:rPr lang="da-DK" sz="2400" dirty="0" smtClean="0"/>
                        <a:t>-0,6</a:t>
                      </a:r>
                      <a:endParaRPr lang="da-DK" sz="2400" dirty="0"/>
                    </a:p>
                  </a:txBody>
                  <a:tcPr/>
                </a:tc>
              </a:tr>
              <a:tr h="442512">
                <a:tc>
                  <a:txBody>
                    <a:bodyPr/>
                    <a:lstStyle/>
                    <a:p>
                      <a:r>
                        <a:rPr lang="da-DK" sz="2400" i="1" dirty="0" smtClean="0"/>
                        <a:t>LSD</a:t>
                      </a:r>
                      <a:endParaRPr lang="da-DK" sz="2400" i="1" dirty="0"/>
                    </a:p>
                  </a:txBody>
                  <a:tcPr/>
                </a:tc>
                <a:tc>
                  <a:txBody>
                    <a:bodyPr/>
                    <a:lstStyle/>
                    <a:p>
                      <a:pPr algn="ctr"/>
                      <a:r>
                        <a:rPr lang="da-DK" sz="2400" i="1" dirty="0" smtClean="0"/>
                        <a:t>2,5</a:t>
                      </a:r>
                      <a:endParaRPr lang="da-DK" sz="2400" i="1" dirty="0"/>
                    </a:p>
                  </a:txBody>
                  <a:tcPr/>
                </a:tc>
              </a:tr>
            </a:tbl>
          </a:graphicData>
        </a:graphic>
      </p:graphicFrame>
      <p:sp>
        <p:nvSpPr>
          <p:cNvPr id="3" name="Titel 2"/>
          <p:cNvSpPr>
            <a:spLocks noGrp="1"/>
          </p:cNvSpPr>
          <p:nvPr>
            <p:ph type="title"/>
          </p:nvPr>
        </p:nvSpPr>
        <p:spPr>
          <a:xfrm>
            <a:off x="385142" y="53752"/>
            <a:ext cx="7715250" cy="1143000"/>
          </a:xfrm>
        </p:spPr>
        <p:txBody>
          <a:bodyPr/>
          <a:lstStyle/>
          <a:p>
            <a:r>
              <a:rPr lang="da-DK" dirty="0" smtClean="0"/>
              <a:t>Bor til majs i startgødning</a:t>
            </a:r>
            <a:br>
              <a:rPr lang="da-DK" dirty="0" smtClean="0"/>
            </a:br>
            <a:r>
              <a:rPr lang="da-DK" sz="1800" dirty="0"/>
              <a:t>15 </a:t>
            </a:r>
            <a:r>
              <a:rPr lang="da-DK" sz="1800" dirty="0" smtClean="0"/>
              <a:t>forsøg 1995-97</a:t>
            </a:r>
            <a:r>
              <a:rPr lang="da-DK" sz="1800" dirty="0"/>
              <a:t/>
            </a:r>
            <a:br>
              <a:rPr lang="da-DK" sz="1800" dirty="0"/>
            </a:br>
            <a:endParaRPr lang="da-DK" sz="1800" dirty="0"/>
          </a:p>
        </p:txBody>
      </p:sp>
      <p:sp>
        <p:nvSpPr>
          <p:cNvPr id="5" name="Tekstboks 4"/>
          <p:cNvSpPr txBox="1"/>
          <p:nvPr/>
        </p:nvSpPr>
        <p:spPr>
          <a:xfrm>
            <a:off x="354821" y="6354581"/>
            <a:ext cx="2813591" cy="369332"/>
          </a:xfrm>
          <a:prstGeom prst="rect">
            <a:avLst/>
          </a:prstGeom>
          <a:noFill/>
        </p:spPr>
        <p:txBody>
          <a:bodyPr wrap="none" rtlCol="0">
            <a:spAutoFit/>
          </a:bodyPr>
          <a:lstStyle/>
          <a:p>
            <a:r>
              <a:rPr lang="da-DK" dirty="0" smtClean="0"/>
              <a:t>Oversigten 1997 side 269</a:t>
            </a:r>
            <a:endParaRPr lang="da-DK" dirty="0"/>
          </a:p>
        </p:txBody>
      </p:sp>
    </p:spTree>
    <p:extLst>
      <p:ext uri="{BB962C8B-B14F-4D97-AF65-F5344CB8AC3E}">
        <p14:creationId xmlns:p14="http://schemas.microsoft.com/office/powerpoint/2010/main" val="124264191"/>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2"/>
          </p:nvPr>
        </p:nvSpPr>
        <p:spPr/>
        <p:txBody>
          <a:bodyPr/>
          <a:lstStyle/>
          <a:p>
            <a:r>
              <a:rPr lang="da-DK" dirty="0" smtClean="0"/>
              <a:t>Bormangel kan forekomme i majs især på sandjord under tørre forhold</a:t>
            </a:r>
          </a:p>
          <a:p>
            <a:r>
              <a:rPr lang="da-DK" dirty="0" smtClean="0"/>
              <a:t>200-300 g bor tilføres i st. 16-18</a:t>
            </a:r>
          </a:p>
          <a:p>
            <a:r>
              <a:rPr lang="da-DK" dirty="0" smtClean="0"/>
              <a:t>Ekstra behandling 2 uger senere kan være aktuel, hvis tør periode</a:t>
            </a:r>
          </a:p>
        </p:txBody>
      </p:sp>
      <p:sp>
        <p:nvSpPr>
          <p:cNvPr id="3" name="Titel 2"/>
          <p:cNvSpPr>
            <a:spLocks noGrp="1"/>
          </p:cNvSpPr>
          <p:nvPr>
            <p:ph type="title"/>
          </p:nvPr>
        </p:nvSpPr>
        <p:spPr/>
        <p:txBody>
          <a:bodyPr/>
          <a:lstStyle/>
          <a:p>
            <a:r>
              <a:rPr lang="da-DK" dirty="0" smtClean="0"/>
              <a:t>Bor - konklusion</a:t>
            </a:r>
            <a:endParaRPr lang="da-DK" dirty="0"/>
          </a:p>
        </p:txBody>
      </p:sp>
    </p:spTree>
    <p:extLst>
      <p:ext uri="{BB962C8B-B14F-4D97-AF65-F5344CB8AC3E}">
        <p14:creationId xmlns:p14="http://schemas.microsoft.com/office/powerpoint/2010/main" val="2808977119"/>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95536" y="-13997"/>
            <a:ext cx="8496943" cy="1143000"/>
          </a:xfrm>
        </p:spPr>
        <p:txBody>
          <a:bodyPr/>
          <a:lstStyle/>
          <a:p>
            <a:r>
              <a:rPr lang="da-DK" dirty="0" smtClean="0"/>
              <a:t>Alle i tilstrækkelige mængder</a:t>
            </a:r>
            <a:endParaRPr lang="da-DK"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79712" y="980728"/>
            <a:ext cx="4690485" cy="4682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Lige forbindelse 3"/>
          <p:cNvCxnSpPr/>
          <p:nvPr/>
        </p:nvCxnSpPr>
        <p:spPr>
          <a:xfrm flipV="1">
            <a:off x="4499992" y="5086672"/>
            <a:ext cx="1" cy="862608"/>
          </a:xfrm>
          <a:prstGeom prst="line">
            <a:avLst/>
          </a:prstGeom>
          <a:ln w="190500"/>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flipH="1" flipV="1">
            <a:off x="5979362" y="4641371"/>
            <a:ext cx="690835" cy="1021365"/>
          </a:xfrm>
          <a:prstGeom prst="line">
            <a:avLst/>
          </a:prstGeom>
          <a:ln w="190500"/>
        </p:spPr>
        <p:style>
          <a:lnRef idx="2">
            <a:schemeClr val="accent1"/>
          </a:lnRef>
          <a:fillRef idx="0">
            <a:schemeClr val="accent1"/>
          </a:fillRef>
          <a:effectRef idx="1">
            <a:schemeClr val="accent1"/>
          </a:effectRef>
          <a:fontRef idx="minor">
            <a:schemeClr val="tx1"/>
          </a:fontRef>
        </p:style>
      </p:cxnSp>
      <p:cxnSp>
        <p:nvCxnSpPr>
          <p:cNvPr id="8" name="Lige forbindelse 7"/>
          <p:cNvCxnSpPr/>
          <p:nvPr/>
        </p:nvCxnSpPr>
        <p:spPr>
          <a:xfrm flipH="1">
            <a:off x="2300536" y="4699992"/>
            <a:ext cx="581762" cy="962744"/>
          </a:xfrm>
          <a:prstGeom prst="line">
            <a:avLst/>
          </a:prstGeom>
          <a:ln w="190500"/>
        </p:spPr>
        <p:style>
          <a:lnRef idx="2">
            <a:schemeClr val="accent1"/>
          </a:lnRef>
          <a:fillRef idx="0">
            <a:schemeClr val="accent1"/>
          </a:fillRef>
          <a:effectRef idx="1">
            <a:schemeClr val="accent1"/>
          </a:effectRef>
          <a:fontRef idx="minor">
            <a:schemeClr val="tx1"/>
          </a:fontRef>
        </p:style>
      </p:cxnSp>
      <p:sp>
        <p:nvSpPr>
          <p:cNvPr id="10" name="Tekstboks 9"/>
          <p:cNvSpPr txBox="1"/>
          <p:nvPr/>
        </p:nvSpPr>
        <p:spPr>
          <a:xfrm>
            <a:off x="3919545" y="5952458"/>
            <a:ext cx="1160895" cy="523220"/>
          </a:xfrm>
          <a:prstGeom prst="rect">
            <a:avLst/>
          </a:prstGeom>
          <a:noFill/>
        </p:spPr>
        <p:txBody>
          <a:bodyPr wrap="none" rtlCol="0">
            <a:spAutoFit/>
          </a:bodyPr>
          <a:lstStyle/>
          <a:p>
            <a:r>
              <a:rPr lang="da-DK" sz="2800" dirty="0" err="1" smtClean="0"/>
              <a:t>Rt</a:t>
            </a:r>
            <a:r>
              <a:rPr lang="da-DK" sz="2800" dirty="0" smtClean="0"/>
              <a:t> OK</a:t>
            </a:r>
            <a:endParaRPr lang="da-DK" sz="2800" dirty="0"/>
          </a:p>
        </p:txBody>
      </p:sp>
      <p:sp>
        <p:nvSpPr>
          <p:cNvPr id="11" name="Tekstboks 10"/>
          <p:cNvSpPr txBox="1"/>
          <p:nvPr/>
        </p:nvSpPr>
        <p:spPr>
          <a:xfrm>
            <a:off x="822218" y="5715798"/>
            <a:ext cx="1704313" cy="523220"/>
          </a:xfrm>
          <a:prstGeom prst="rect">
            <a:avLst/>
          </a:prstGeom>
          <a:noFill/>
        </p:spPr>
        <p:txBody>
          <a:bodyPr wrap="none" rtlCol="0">
            <a:spAutoFit/>
          </a:bodyPr>
          <a:lstStyle/>
          <a:p>
            <a:r>
              <a:rPr lang="da-DK" sz="2800" dirty="0" smtClean="0"/>
              <a:t>Nok vand</a:t>
            </a:r>
            <a:endParaRPr lang="da-DK" sz="2800" dirty="0"/>
          </a:p>
        </p:txBody>
      </p:sp>
      <p:sp>
        <p:nvSpPr>
          <p:cNvPr id="13" name="Tekstboks 12"/>
          <p:cNvSpPr txBox="1"/>
          <p:nvPr/>
        </p:nvSpPr>
        <p:spPr>
          <a:xfrm>
            <a:off x="5652120" y="5690848"/>
            <a:ext cx="2763898" cy="523220"/>
          </a:xfrm>
          <a:prstGeom prst="rect">
            <a:avLst/>
          </a:prstGeom>
          <a:noFill/>
        </p:spPr>
        <p:txBody>
          <a:bodyPr wrap="none" rtlCol="0">
            <a:spAutoFit/>
          </a:bodyPr>
          <a:lstStyle/>
          <a:p>
            <a:r>
              <a:rPr lang="da-DK" sz="2800" dirty="0" smtClean="0"/>
              <a:t>God jordstruktur</a:t>
            </a:r>
            <a:endParaRPr lang="da-DK" sz="2800" dirty="0"/>
          </a:p>
        </p:txBody>
      </p:sp>
    </p:spTree>
    <p:extLst>
      <p:ext uri="{BB962C8B-B14F-4D97-AF65-F5344CB8AC3E}">
        <p14:creationId xmlns:p14="http://schemas.microsoft.com/office/powerpoint/2010/main" val="32807508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p:cNvGraphicFramePr>
            <a:graphicFrameLocks noGrp="1"/>
          </p:cNvGraphicFramePr>
          <p:nvPr>
            <p:ph sz="quarter" idx="12"/>
            <p:extLst>
              <p:ext uri="{D42A27DB-BD31-4B8C-83A1-F6EECF244321}">
                <p14:modId xmlns:p14="http://schemas.microsoft.com/office/powerpoint/2010/main" val="3010378246"/>
              </p:ext>
            </p:extLst>
          </p:nvPr>
        </p:nvGraphicFramePr>
        <p:xfrm>
          <a:off x="467544" y="1354023"/>
          <a:ext cx="8432917" cy="3474720"/>
        </p:xfrm>
        <a:graphic>
          <a:graphicData uri="http://schemas.openxmlformats.org/drawingml/2006/table">
            <a:tbl>
              <a:tblPr firstRow="1" bandRow="1">
                <a:tableStyleId>{5C22544A-7EE6-4342-B048-85BDC9FD1C3A}</a:tableStyleId>
              </a:tblPr>
              <a:tblGrid>
                <a:gridCol w="4752528"/>
                <a:gridCol w="1989048"/>
                <a:gridCol w="1691341"/>
              </a:tblGrid>
              <a:tr h="1138873">
                <a:tc>
                  <a:txBody>
                    <a:bodyPr/>
                    <a:lstStyle/>
                    <a:p>
                      <a:endParaRPr lang="da-DK" sz="2400" dirty="0"/>
                    </a:p>
                  </a:txBody>
                  <a:tcPr/>
                </a:tc>
                <a:tc>
                  <a:txBody>
                    <a:bodyPr/>
                    <a:lstStyle/>
                    <a:p>
                      <a:pPr algn="ctr"/>
                      <a:r>
                        <a:rPr lang="da-DK" sz="2400" dirty="0" smtClean="0"/>
                        <a:t>2 forsøg</a:t>
                      </a:r>
                    </a:p>
                    <a:p>
                      <a:pPr algn="ctr"/>
                      <a:r>
                        <a:rPr lang="da-DK" sz="2400" dirty="0" smtClean="0"/>
                        <a:t>2008</a:t>
                      </a:r>
                    </a:p>
                    <a:p>
                      <a:pPr algn="ctr"/>
                      <a:r>
                        <a:rPr lang="da-DK" sz="2400" dirty="0" smtClean="0"/>
                        <a:t>JB 1</a:t>
                      </a:r>
                      <a:endParaRPr lang="da-DK" sz="2400" dirty="0"/>
                    </a:p>
                  </a:txBody>
                  <a:tcPr/>
                </a:tc>
                <a:tc>
                  <a:txBody>
                    <a:bodyPr/>
                    <a:lstStyle/>
                    <a:p>
                      <a:pPr algn="ctr"/>
                      <a:r>
                        <a:rPr lang="da-DK" sz="2400" dirty="0" smtClean="0"/>
                        <a:t>2 forsøg</a:t>
                      </a:r>
                    </a:p>
                    <a:p>
                      <a:pPr algn="ctr"/>
                      <a:r>
                        <a:rPr lang="da-DK" sz="2400" dirty="0" smtClean="0"/>
                        <a:t>2014</a:t>
                      </a:r>
                    </a:p>
                    <a:p>
                      <a:pPr algn="ctr"/>
                      <a:r>
                        <a:rPr lang="da-DK" sz="2400" dirty="0" smtClean="0"/>
                        <a:t>JB 3, 4</a:t>
                      </a:r>
                      <a:endParaRPr lang="da-DK" sz="2400" dirty="0"/>
                    </a:p>
                  </a:txBody>
                  <a:tcPr/>
                </a:tc>
              </a:tr>
              <a:tr h="442512">
                <a:tc>
                  <a:txBody>
                    <a:bodyPr/>
                    <a:lstStyle/>
                    <a:p>
                      <a:endParaRPr lang="da-DK" sz="2400" dirty="0"/>
                    </a:p>
                  </a:txBody>
                  <a:tcPr/>
                </a:tc>
                <a:tc gridSpan="2">
                  <a:txBody>
                    <a:bodyPr/>
                    <a:lstStyle/>
                    <a:p>
                      <a:pPr algn="ctr"/>
                      <a:r>
                        <a:rPr lang="da-DK" sz="2400" b="0" i="1" dirty="0" err="1" smtClean="0"/>
                        <a:t>Udb</a:t>
                      </a:r>
                      <a:r>
                        <a:rPr lang="da-DK" sz="2400" b="0" i="1" dirty="0" smtClean="0"/>
                        <a:t>. og </a:t>
                      </a:r>
                      <a:r>
                        <a:rPr lang="da-DK" sz="2400" b="0" i="1" dirty="0" err="1" smtClean="0"/>
                        <a:t>merudb</a:t>
                      </a:r>
                      <a:r>
                        <a:rPr lang="da-DK" sz="2400" b="0" i="1" dirty="0" smtClean="0"/>
                        <a:t>.</a:t>
                      </a:r>
                      <a:r>
                        <a:rPr lang="da-DK" sz="2400" b="0" i="1" baseline="0" dirty="0" smtClean="0"/>
                        <a:t> </a:t>
                      </a:r>
                      <a:r>
                        <a:rPr lang="da-DK" sz="2400" b="0" i="1" dirty="0" err="1" smtClean="0"/>
                        <a:t>a.e</a:t>
                      </a:r>
                      <a:r>
                        <a:rPr lang="da-DK" sz="2400" b="0" i="1" dirty="0" smtClean="0"/>
                        <a:t>. pr. ha</a:t>
                      </a:r>
                      <a:endParaRPr lang="da-DK" sz="2400" b="0" i="1" dirty="0"/>
                    </a:p>
                  </a:txBody>
                  <a:tcPr/>
                </a:tc>
                <a:tc hMerge="1">
                  <a:txBody>
                    <a:bodyPr/>
                    <a:lstStyle/>
                    <a:p>
                      <a:pPr algn="ctr"/>
                      <a:endParaRPr lang="da-DK" sz="2400" b="1" dirty="0"/>
                    </a:p>
                  </a:txBody>
                  <a:tcPr/>
                </a:tc>
              </a:tr>
              <a:tr h="442512">
                <a:tc>
                  <a:txBody>
                    <a:bodyPr/>
                    <a:lstStyle/>
                    <a:p>
                      <a:r>
                        <a:rPr lang="da-DK" sz="2400" dirty="0" smtClean="0"/>
                        <a:t>Grundgødet</a:t>
                      </a:r>
                      <a:endParaRPr lang="da-DK" sz="2400" dirty="0"/>
                    </a:p>
                  </a:txBody>
                  <a:tcPr/>
                </a:tc>
                <a:tc>
                  <a:txBody>
                    <a:bodyPr/>
                    <a:lstStyle/>
                    <a:p>
                      <a:pPr algn="ctr"/>
                      <a:r>
                        <a:rPr lang="da-DK" sz="2400" b="1" dirty="0" smtClean="0"/>
                        <a:t>139,8</a:t>
                      </a:r>
                      <a:endParaRPr lang="da-DK" sz="2400" b="1" dirty="0"/>
                    </a:p>
                  </a:txBody>
                  <a:tcPr/>
                </a:tc>
                <a:tc>
                  <a:txBody>
                    <a:bodyPr/>
                    <a:lstStyle/>
                    <a:p>
                      <a:pPr algn="ctr"/>
                      <a:r>
                        <a:rPr lang="da-DK" sz="2400" b="1" dirty="0" smtClean="0"/>
                        <a:t>112,8</a:t>
                      </a:r>
                      <a:endParaRPr lang="da-DK" sz="2400" b="1" dirty="0"/>
                    </a:p>
                  </a:txBody>
                  <a:tcPr/>
                </a:tc>
              </a:tr>
              <a:tr h="442512">
                <a:tc>
                  <a:txBody>
                    <a:bodyPr/>
                    <a:lstStyle/>
                    <a:p>
                      <a:r>
                        <a:rPr lang="da-DK" sz="2400" baseline="0" dirty="0" smtClean="0"/>
                        <a:t>5 l Yara Vita </a:t>
                      </a:r>
                      <a:r>
                        <a:rPr lang="da-DK" sz="2400" baseline="0" dirty="0" err="1" smtClean="0"/>
                        <a:t>Zeatrel</a:t>
                      </a:r>
                      <a:r>
                        <a:rPr lang="da-DK" sz="2400" baseline="0" dirty="0" smtClean="0"/>
                        <a:t>*)</a:t>
                      </a:r>
                      <a:endParaRPr lang="da-DK" sz="2400" dirty="0"/>
                    </a:p>
                  </a:txBody>
                  <a:tcPr/>
                </a:tc>
                <a:tc>
                  <a:txBody>
                    <a:bodyPr/>
                    <a:lstStyle/>
                    <a:p>
                      <a:pPr algn="ctr"/>
                      <a:r>
                        <a:rPr lang="da-DK" sz="2400" dirty="0" smtClean="0"/>
                        <a:t>-3,8</a:t>
                      </a:r>
                      <a:endParaRPr lang="da-DK" sz="2400" dirty="0"/>
                    </a:p>
                  </a:txBody>
                  <a:tcPr/>
                </a:tc>
                <a:tc>
                  <a:txBody>
                    <a:bodyPr/>
                    <a:lstStyle/>
                    <a:p>
                      <a:pPr algn="ctr"/>
                      <a:endParaRPr lang="da-DK" sz="2400" dirty="0"/>
                    </a:p>
                  </a:txBody>
                  <a:tcPr/>
                </a:tc>
              </a:tr>
              <a:tr h="442512">
                <a:tc>
                  <a:txBody>
                    <a:bodyPr/>
                    <a:lstStyle/>
                    <a:p>
                      <a:r>
                        <a:rPr lang="da-DK" sz="2400" dirty="0" smtClean="0"/>
                        <a:t>2 x 3 l Yara Vita </a:t>
                      </a:r>
                      <a:r>
                        <a:rPr lang="da-DK" sz="2400" dirty="0" err="1" smtClean="0"/>
                        <a:t>Zeatrel</a:t>
                      </a:r>
                      <a:r>
                        <a:rPr lang="da-DK" sz="2400" dirty="0" smtClean="0"/>
                        <a:t>**) </a:t>
                      </a:r>
                      <a:endParaRPr lang="da-DK" sz="2400" dirty="0"/>
                    </a:p>
                  </a:txBody>
                  <a:tcPr/>
                </a:tc>
                <a:tc>
                  <a:txBody>
                    <a:bodyPr/>
                    <a:lstStyle/>
                    <a:p>
                      <a:pPr algn="ctr"/>
                      <a:endParaRPr lang="da-DK" sz="2400" dirty="0"/>
                    </a:p>
                  </a:txBody>
                  <a:tcPr/>
                </a:tc>
                <a:tc>
                  <a:txBody>
                    <a:bodyPr/>
                    <a:lstStyle/>
                    <a:p>
                      <a:pPr algn="ctr"/>
                      <a:r>
                        <a:rPr lang="da-DK" sz="2400" dirty="0" smtClean="0"/>
                        <a:t>4,2</a:t>
                      </a:r>
                      <a:endParaRPr lang="da-DK" sz="2400" dirty="0"/>
                    </a:p>
                  </a:txBody>
                  <a:tcPr/>
                </a:tc>
              </a:tr>
              <a:tr h="442512">
                <a:tc>
                  <a:txBody>
                    <a:bodyPr/>
                    <a:lstStyle/>
                    <a:p>
                      <a:r>
                        <a:rPr lang="da-DK" sz="2400" i="1" dirty="0" smtClean="0"/>
                        <a:t>LSD</a:t>
                      </a:r>
                      <a:endParaRPr lang="da-DK" sz="2400" i="1" dirty="0"/>
                    </a:p>
                  </a:txBody>
                  <a:tcPr/>
                </a:tc>
                <a:tc>
                  <a:txBody>
                    <a:bodyPr/>
                    <a:lstStyle/>
                    <a:p>
                      <a:pPr algn="ctr"/>
                      <a:r>
                        <a:rPr lang="da-DK" sz="2400" i="1" dirty="0" smtClean="0"/>
                        <a:t>8,5</a:t>
                      </a:r>
                      <a:endParaRPr lang="da-DK" sz="2400" i="1" dirty="0"/>
                    </a:p>
                  </a:txBody>
                  <a:tcPr/>
                </a:tc>
                <a:tc>
                  <a:txBody>
                    <a:bodyPr/>
                    <a:lstStyle/>
                    <a:p>
                      <a:pPr algn="ctr"/>
                      <a:r>
                        <a:rPr lang="da-DK" sz="2400" i="1" dirty="0" smtClean="0"/>
                        <a:t>ns</a:t>
                      </a:r>
                      <a:endParaRPr lang="da-DK" sz="2400" i="1" dirty="0"/>
                    </a:p>
                  </a:txBody>
                  <a:tcPr/>
                </a:tc>
              </a:tr>
            </a:tbl>
          </a:graphicData>
        </a:graphic>
      </p:graphicFrame>
      <p:sp>
        <p:nvSpPr>
          <p:cNvPr id="3" name="Titel 2"/>
          <p:cNvSpPr>
            <a:spLocks noGrp="1"/>
          </p:cNvSpPr>
          <p:nvPr>
            <p:ph type="title"/>
          </p:nvPr>
        </p:nvSpPr>
        <p:spPr>
          <a:xfrm>
            <a:off x="389132" y="377150"/>
            <a:ext cx="7715250" cy="962809"/>
          </a:xfrm>
        </p:spPr>
        <p:txBody>
          <a:bodyPr/>
          <a:lstStyle/>
          <a:p>
            <a:r>
              <a:rPr lang="da-DK" dirty="0" smtClean="0"/>
              <a:t>Bladgødskning med blanding af næringsstoffer til majs</a:t>
            </a:r>
            <a:br>
              <a:rPr lang="da-DK" dirty="0" smtClean="0"/>
            </a:br>
            <a:endParaRPr lang="da-DK" sz="2400" dirty="0"/>
          </a:p>
        </p:txBody>
      </p:sp>
      <p:sp>
        <p:nvSpPr>
          <p:cNvPr id="6" name="Afrundet rektangel 5"/>
          <p:cNvSpPr/>
          <p:nvPr/>
        </p:nvSpPr>
        <p:spPr>
          <a:xfrm>
            <a:off x="5220072" y="1339959"/>
            <a:ext cx="1944216" cy="3488784"/>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Afrundet rektangel 7"/>
          <p:cNvSpPr/>
          <p:nvPr/>
        </p:nvSpPr>
        <p:spPr>
          <a:xfrm>
            <a:off x="7164288" y="1354023"/>
            <a:ext cx="1736173" cy="3474719"/>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 name="Tekstboks 1"/>
          <p:cNvSpPr txBox="1"/>
          <p:nvPr/>
        </p:nvSpPr>
        <p:spPr>
          <a:xfrm>
            <a:off x="461322" y="4941168"/>
            <a:ext cx="2351926" cy="646331"/>
          </a:xfrm>
          <a:prstGeom prst="rect">
            <a:avLst/>
          </a:prstGeom>
          <a:noFill/>
        </p:spPr>
        <p:txBody>
          <a:bodyPr wrap="none" rtlCol="0">
            <a:spAutoFit/>
          </a:bodyPr>
          <a:lstStyle/>
          <a:p>
            <a:r>
              <a:rPr lang="da-DK" dirty="0" smtClean="0"/>
              <a:t>*) Medio juni.</a:t>
            </a:r>
          </a:p>
          <a:p>
            <a:r>
              <a:rPr lang="da-DK" dirty="0" smtClean="0"/>
              <a:t>**) 26. juni og 16. juli</a:t>
            </a:r>
            <a:endParaRPr lang="da-DK" dirty="0"/>
          </a:p>
        </p:txBody>
      </p:sp>
      <p:sp>
        <p:nvSpPr>
          <p:cNvPr id="7" name="Tekstboks 6"/>
          <p:cNvSpPr txBox="1"/>
          <p:nvPr/>
        </p:nvSpPr>
        <p:spPr>
          <a:xfrm>
            <a:off x="493184" y="6178125"/>
            <a:ext cx="5698996" cy="369332"/>
          </a:xfrm>
          <a:prstGeom prst="rect">
            <a:avLst/>
          </a:prstGeom>
          <a:noFill/>
        </p:spPr>
        <p:txBody>
          <a:bodyPr wrap="none" rtlCol="0">
            <a:spAutoFit/>
          </a:bodyPr>
          <a:lstStyle/>
          <a:p>
            <a:r>
              <a:rPr lang="da-DK" dirty="0" smtClean="0"/>
              <a:t>Oversigten 2008 side 2016, Oversigten 2014 side 394</a:t>
            </a:r>
            <a:endParaRPr lang="da-DK" dirty="0"/>
          </a:p>
        </p:txBody>
      </p:sp>
      <p:sp>
        <p:nvSpPr>
          <p:cNvPr id="10" name="Tekstboks 9"/>
          <p:cNvSpPr txBox="1"/>
          <p:nvPr/>
        </p:nvSpPr>
        <p:spPr>
          <a:xfrm>
            <a:off x="452329" y="5590728"/>
            <a:ext cx="8597482" cy="369332"/>
          </a:xfrm>
          <a:prstGeom prst="rect">
            <a:avLst/>
          </a:prstGeom>
          <a:noFill/>
        </p:spPr>
        <p:txBody>
          <a:bodyPr wrap="none" rtlCol="0">
            <a:spAutoFit/>
          </a:bodyPr>
          <a:lstStyle/>
          <a:p>
            <a:r>
              <a:rPr lang="da-DK" dirty="0" smtClean="0"/>
              <a:t>Indhold pr. liter: 192 g fosfor, 62 g kalium, 40 g magnesium, 46 g zink. 38 kr. pr. liter</a:t>
            </a:r>
            <a:endParaRPr lang="da-DK" dirty="0"/>
          </a:p>
        </p:txBody>
      </p:sp>
    </p:spTree>
    <p:extLst>
      <p:ext uri="{BB962C8B-B14F-4D97-AF65-F5344CB8AC3E}">
        <p14:creationId xmlns:p14="http://schemas.microsoft.com/office/powerpoint/2010/main" val="6815156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2"/>
          </p:nvPr>
        </p:nvSpPr>
        <p:spPr>
          <a:xfrm>
            <a:off x="944243" y="764704"/>
            <a:ext cx="7716018" cy="5040560"/>
          </a:xfrm>
        </p:spPr>
        <p:txBody>
          <a:bodyPr/>
          <a:lstStyle/>
          <a:p>
            <a:r>
              <a:rPr lang="da-DK" dirty="0" smtClean="0"/>
              <a:t>Tilstrækkelige mængder</a:t>
            </a:r>
          </a:p>
          <a:p>
            <a:r>
              <a:rPr lang="da-DK" dirty="0" smtClean="0"/>
              <a:t>God jordstruktur</a:t>
            </a:r>
          </a:p>
          <a:p>
            <a:r>
              <a:rPr lang="da-DK" dirty="0" smtClean="0"/>
              <a:t>Gylleanalyser</a:t>
            </a:r>
          </a:p>
          <a:p>
            <a:r>
              <a:rPr lang="da-DK" dirty="0" smtClean="0"/>
              <a:t>Startgødning skal placeres i 10 cm dybde</a:t>
            </a:r>
          </a:p>
          <a:p>
            <a:r>
              <a:rPr lang="da-DK" dirty="0" smtClean="0"/>
              <a:t>Sandjord</a:t>
            </a:r>
          </a:p>
          <a:p>
            <a:pPr lvl="1"/>
            <a:r>
              <a:rPr lang="da-DK" dirty="0" err="1" smtClean="0"/>
              <a:t>Forfrugt</a:t>
            </a:r>
            <a:r>
              <a:rPr lang="da-DK" dirty="0" smtClean="0"/>
              <a:t> kløvergræs nedvisnes om efteråret eller pløjes senest 1. marts</a:t>
            </a:r>
          </a:p>
          <a:p>
            <a:pPr lvl="1"/>
            <a:r>
              <a:rPr lang="da-DK" dirty="0" smtClean="0"/>
              <a:t>Jorden skal pakkes</a:t>
            </a:r>
          </a:p>
          <a:p>
            <a:pPr lvl="1"/>
            <a:r>
              <a:rPr lang="da-DK" dirty="0" err="1" smtClean="0"/>
              <a:t>Nitrifikationshæmmer</a:t>
            </a:r>
            <a:r>
              <a:rPr lang="da-DK" dirty="0" smtClean="0"/>
              <a:t> i gylle før såning</a:t>
            </a:r>
          </a:p>
          <a:p>
            <a:pPr lvl="1"/>
            <a:r>
              <a:rPr lang="da-DK" dirty="0" smtClean="0"/>
              <a:t>Gylle i vækstperioden</a:t>
            </a:r>
          </a:p>
          <a:p>
            <a:pPr lvl="1"/>
            <a:r>
              <a:rPr lang="da-DK" dirty="0" smtClean="0"/>
              <a:t>Bor i st. 16-18 især under tørre forhold</a:t>
            </a:r>
          </a:p>
          <a:p>
            <a:r>
              <a:rPr lang="da-DK" dirty="0" smtClean="0"/>
              <a:t>Følg op med planteanalyser i juni ved mistanke om mangel</a:t>
            </a:r>
            <a:endParaRPr lang="da-DK" dirty="0"/>
          </a:p>
        </p:txBody>
      </p:sp>
      <p:sp>
        <p:nvSpPr>
          <p:cNvPr id="3" name="Titel 2"/>
          <p:cNvSpPr>
            <a:spLocks noGrp="1"/>
          </p:cNvSpPr>
          <p:nvPr>
            <p:ph type="title"/>
          </p:nvPr>
        </p:nvSpPr>
        <p:spPr>
          <a:xfrm>
            <a:off x="945011" y="25354"/>
            <a:ext cx="7715250" cy="883366"/>
          </a:xfrm>
        </p:spPr>
        <p:txBody>
          <a:bodyPr/>
          <a:lstStyle/>
          <a:p>
            <a:r>
              <a:rPr lang="da-DK" dirty="0" smtClean="0"/>
              <a:t>Konklusion</a:t>
            </a:r>
            <a:endParaRPr lang="da-DK" dirty="0"/>
          </a:p>
        </p:txBody>
      </p:sp>
    </p:spTree>
    <p:extLst>
      <p:ext uri="{BB962C8B-B14F-4D97-AF65-F5344CB8AC3E}">
        <p14:creationId xmlns:p14="http://schemas.microsoft.com/office/powerpoint/2010/main" val="22786255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2"/>
          </p:nvPr>
        </p:nvSpPr>
        <p:spPr/>
        <p:txBody>
          <a:bodyPr/>
          <a:lstStyle/>
          <a:p>
            <a:endParaRPr lang="da-DK"/>
          </a:p>
        </p:txBody>
      </p:sp>
      <p:pic>
        <p:nvPicPr>
          <p:cNvPr id="4" name="Picture 2" descr="S:\7 Billeder\mam\2012_13sept_majsbilleder\IMG_17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34076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a:spLocks noGrp="1"/>
          </p:cNvSpPr>
          <p:nvPr>
            <p:ph type="title"/>
          </p:nvPr>
        </p:nvSpPr>
        <p:spPr>
          <a:xfrm>
            <a:off x="951681" y="116632"/>
            <a:ext cx="7715250" cy="1143000"/>
          </a:xfrm>
        </p:spPr>
        <p:txBody>
          <a:bodyPr/>
          <a:lstStyle/>
          <a:p>
            <a:pPr algn="ctr"/>
            <a:r>
              <a:rPr lang="da-DK" dirty="0" smtClean="0"/>
              <a:t/>
            </a:r>
            <a:br>
              <a:rPr lang="da-DK" dirty="0" smtClean="0"/>
            </a:br>
            <a:r>
              <a:rPr lang="da-DK" dirty="0" smtClean="0"/>
              <a:t>Hold fokus på den enkelte mark!</a:t>
            </a:r>
            <a:endParaRPr lang="da-DK" dirty="0"/>
          </a:p>
        </p:txBody>
      </p:sp>
      <p:sp>
        <p:nvSpPr>
          <p:cNvPr id="3" name="Tekstboks 2"/>
          <p:cNvSpPr txBox="1"/>
          <p:nvPr/>
        </p:nvSpPr>
        <p:spPr>
          <a:xfrm>
            <a:off x="1403648" y="5373216"/>
            <a:ext cx="6587444" cy="707886"/>
          </a:xfrm>
          <a:prstGeom prst="rect">
            <a:avLst/>
          </a:prstGeom>
          <a:solidFill>
            <a:schemeClr val="tx1">
              <a:alpha val="34000"/>
            </a:schemeClr>
          </a:solidFill>
        </p:spPr>
        <p:txBody>
          <a:bodyPr wrap="none" rtlCol="0">
            <a:spAutoFit/>
          </a:bodyPr>
          <a:lstStyle/>
          <a:p>
            <a:r>
              <a:rPr lang="da-DK" sz="4000" b="1" dirty="0" smtClean="0">
                <a:solidFill>
                  <a:schemeClr val="bg1"/>
                </a:solidFill>
              </a:rPr>
              <a:t>Tak for opmærksomheden</a:t>
            </a:r>
            <a:endParaRPr lang="da-DK" sz="4000" b="1" dirty="0">
              <a:solidFill>
                <a:schemeClr val="bg1"/>
              </a:solidFill>
            </a:endParaRPr>
          </a:p>
        </p:txBody>
      </p:sp>
    </p:spTree>
    <p:extLst>
      <p:ext uri="{BB962C8B-B14F-4D97-AF65-F5344CB8AC3E}">
        <p14:creationId xmlns:p14="http://schemas.microsoft.com/office/powerpoint/2010/main" val="11348858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19753" y="188640"/>
            <a:ext cx="7715250" cy="991210"/>
          </a:xfrm>
        </p:spPr>
        <p:txBody>
          <a:bodyPr/>
          <a:lstStyle/>
          <a:p>
            <a:r>
              <a:rPr lang="da-DK" dirty="0" smtClean="0"/>
              <a:t>Planteanalyser</a:t>
            </a:r>
            <a:br>
              <a:rPr lang="da-DK" dirty="0" smtClean="0"/>
            </a:br>
            <a:r>
              <a:rPr lang="da-DK" sz="1800" dirty="0" smtClean="0"/>
              <a:t>11 forsøg 2011-2012 </a:t>
            </a:r>
            <a:endParaRPr lang="da-DK" sz="1800" dirty="0"/>
          </a:p>
        </p:txBody>
      </p:sp>
      <p:graphicFrame>
        <p:nvGraphicFramePr>
          <p:cNvPr id="4" name="Diagram 3"/>
          <p:cNvGraphicFramePr>
            <a:graphicFrameLocks noGrp="1"/>
          </p:cNvGraphicFramePr>
          <p:nvPr>
            <p:extLst>
              <p:ext uri="{D42A27DB-BD31-4B8C-83A1-F6EECF244321}">
                <p14:modId xmlns:p14="http://schemas.microsoft.com/office/powerpoint/2010/main" val="3422724507"/>
              </p:ext>
            </p:extLst>
          </p:nvPr>
        </p:nvGraphicFramePr>
        <p:xfrm>
          <a:off x="244594" y="1179850"/>
          <a:ext cx="8208912" cy="5256583"/>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boks 5"/>
          <p:cNvSpPr txBox="1"/>
          <p:nvPr/>
        </p:nvSpPr>
        <p:spPr>
          <a:xfrm>
            <a:off x="755576" y="5339756"/>
            <a:ext cx="633507" cy="369332"/>
          </a:xfrm>
          <a:prstGeom prst="rect">
            <a:avLst/>
          </a:prstGeom>
          <a:noFill/>
        </p:spPr>
        <p:txBody>
          <a:bodyPr wrap="none" rtlCol="0">
            <a:spAutoFit/>
          </a:bodyPr>
          <a:lstStyle/>
          <a:p>
            <a:r>
              <a:rPr lang="da-DK" dirty="0" smtClean="0"/>
              <a:t>30/5</a:t>
            </a:r>
            <a:endParaRPr lang="da-DK" dirty="0"/>
          </a:p>
        </p:txBody>
      </p:sp>
      <p:sp>
        <p:nvSpPr>
          <p:cNvPr id="7" name="Tekstboks 6"/>
          <p:cNvSpPr txBox="1"/>
          <p:nvPr/>
        </p:nvSpPr>
        <p:spPr>
          <a:xfrm>
            <a:off x="2483768" y="5339756"/>
            <a:ext cx="633507" cy="369332"/>
          </a:xfrm>
          <a:prstGeom prst="rect">
            <a:avLst/>
          </a:prstGeom>
          <a:noFill/>
        </p:spPr>
        <p:txBody>
          <a:bodyPr wrap="none" rtlCol="0">
            <a:spAutoFit/>
          </a:bodyPr>
          <a:lstStyle/>
          <a:p>
            <a:r>
              <a:rPr lang="da-DK" dirty="0" smtClean="0"/>
              <a:t>20/6</a:t>
            </a:r>
            <a:endParaRPr lang="da-DK" dirty="0"/>
          </a:p>
        </p:txBody>
      </p:sp>
      <p:sp>
        <p:nvSpPr>
          <p:cNvPr id="8" name="Tekstboks 7"/>
          <p:cNvSpPr txBox="1"/>
          <p:nvPr/>
        </p:nvSpPr>
        <p:spPr>
          <a:xfrm>
            <a:off x="4427984" y="5318202"/>
            <a:ext cx="633507" cy="369332"/>
          </a:xfrm>
          <a:prstGeom prst="rect">
            <a:avLst/>
          </a:prstGeom>
          <a:noFill/>
        </p:spPr>
        <p:txBody>
          <a:bodyPr wrap="none" rtlCol="0">
            <a:spAutoFit/>
          </a:bodyPr>
          <a:lstStyle/>
          <a:p>
            <a:r>
              <a:rPr lang="da-DK" dirty="0" smtClean="0"/>
              <a:t>10/7</a:t>
            </a:r>
            <a:endParaRPr lang="da-DK" dirty="0"/>
          </a:p>
        </p:txBody>
      </p:sp>
      <p:sp>
        <p:nvSpPr>
          <p:cNvPr id="9" name="Tekstboks 8"/>
          <p:cNvSpPr txBox="1"/>
          <p:nvPr/>
        </p:nvSpPr>
        <p:spPr>
          <a:xfrm>
            <a:off x="6156176" y="5318202"/>
            <a:ext cx="633507" cy="369332"/>
          </a:xfrm>
          <a:prstGeom prst="rect">
            <a:avLst/>
          </a:prstGeom>
          <a:noFill/>
        </p:spPr>
        <p:txBody>
          <a:bodyPr wrap="none" rtlCol="0">
            <a:spAutoFit/>
          </a:bodyPr>
          <a:lstStyle/>
          <a:p>
            <a:r>
              <a:rPr lang="da-DK" dirty="0" smtClean="0"/>
              <a:t>30/7</a:t>
            </a:r>
            <a:endParaRPr lang="da-DK" dirty="0"/>
          </a:p>
        </p:txBody>
      </p:sp>
      <p:sp>
        <p:nvSpPr>
          <p:cNvPr id="10" name="Tekstboks 9"/>
          <p:cNvSpPr txBox="1"/>
          <p:nvPr/>
        </p:nvSpPr>
        <p:spPr>
          <a:xfrm>
            <a:off x="8018250" y="5313237"/>
            <a:ext cx="633507" cy="369332"/>
          </a:xfrm>
          <a:prstGeom prst="rect">
            <a:avLst/>
          </a:prstGeom>
          <a:noFill/>
        </p:spPr>
        <p:txBody>
          <a:bodyPr wrap="none" rtlCol="0">
            <a:spAutoFit/>
          </a:bodyPr>
          <a:lstStyle/>
          <a:p>
            <a:r>
              <a:rPr lang="da-DK" dirty="0" smtClean="0"/>
              <a:t>19/8</a:t>
            </a:r>
            <a:endParaRPr lang="da-DK" dirty="0"/>
          </a:p>
        </p:txBody>
      </p:sp>
      <p:sp>
        <p:nvSpPr>
          <p:cNvPr id="11" name="Tekstboks 10"/>
          <p:cNvSpPr txBox="1"/>
          <p:nvPr/>
        </p:nvSpPr>
        <p:spPr>
          <a:xfrm>
            <a:off x="781742" y="6337583"/>
            <a:ext cx="3211135" cy="369332"/>
          </a:xfrm>
          <a:prstGeom prst="rect">
            <a:avLst/>
          </a:prstGeom>
          <a:noFill/>
        </p:spPr>
        <p:txBody>
          <a:bodyPr wrap="none" rtlCol="0">
            <a:spAutoFit/>
          </a:bodyPr>
          <a:lstStyle/>
          <a:p>
            <a:r>
              <a:rPr lang="da-DK" dirty="0" smtClean="0"/>
              <a:t>Kilde Oversigten 2012, s. 426</a:t>
            </a:r>
            <a:endParaRPr lang="da-DK" dirty="0"/>
          </a:p>
        </p:txBody>
      </p:sp>
      <p:sp>
        <p:nvSpPr>
          <p:cNvPr id="12" name="Tekstboks 11"/>
          <p:cNvSpPr txBox="1"/>
          <p:nvPr/>
        </p:nvSpPr>
        <p:spPr>
          <a:xfrm>
            <a:off x="718869" y="5013968"/>
            <a:ext cx="312906" cy="369332"/>
          </a:xfrm>
          <a:prstGeom prst="rect">
            <a:avLst/>
          </a:prstGeom>
          <a:noFill/>
        </p:spPr>
        <p:txBody>
          <a:bodyPr wrap="none" rtlCol="0">
            <a:spAutoFit/>
          </a:bodyPr>
          <a:lstStyle/>
          <a:p>
            <a:r>
              <a:rPr lang="da-DK" dirty="0" smtClean="0"/>
              <a:t>0</a:t>
            </a:r>
            <a:endParaRPr lang="da-DK" dirty="0"/>
          </a:p>
        </p:txBody>
      </p:sp>
      <p:sp>
        <p:nvSpPr>
          <p:cNvPr id="14" name="Tekstboks 13"/>
          <p:cNvSpPr txBox="1"/>
          <p:nvPr/>
        </p:nvSpPr>
        <p:spPr>
          <a:xfrm>
            <a:off x="693927" y="4453888"/>
            <a:ext cx="312906" cy="369332"/>
          </a:xfrm>
          <a:prstGeom prst="rect">
            <a:avLst/>
          </a:prstGeom>
          <a:noFill/>
        </p:spPr>
        <p:txBody>
          <a:bodyPr wrap="none" rtlCol="0">
            <a:spAutoFit/>
          </a:bodyPr>
          <a:lstStyle/>
          <a:p>
            <a:r>
              <a:rPr lang="da-DK" dirty="0" smtClean="0"/>
              <a:t>1</a:t>
            </a:r>
            <a:endParaRPr lang="da-DK" dirty="0"/>
          </a:p>
        </p:txBody>
      </p:sp>
      <p:sp>
        <p:nvSpPr>
          <p:cNvPr id="15" name="Tekstboks 14"/>
          <p:cNvSpPr txBox="1"/>
          <p:nvPr/>
        </p:nvSpPr>
        <p:spPr>
          <a:xfrm>
            <a:off x="711078" y="3321836"/>
            <a:ext cx="312906" cy="369332"/>
          </a:xfrm>
          <a:prstGeom prst="rect">
            <a:avLst/>
          </a:prstGeom>
          <a:noFill/>
        </p:spPr>
        <p:txBody>
          <a:bodyPr wrap="none" rtlCol="0">
            <a:spAutoFit/>
          </a:bodyPr>
          <a:lstStyle/>
          <a:p>
            <a:r>
              <a:rPr lang="da-DK" dirty="0" smtClean="0"/>
              <a:t>3</a:t>
            </a:r>
            <a:endParaRPr lang="da-DK" dirty="0"/>
          </a:p>
        </p:txBody>
      </p:sp>
      <p:sp>
        <p:nvSpPr>
          <p:cNvPr id="16" name="Tekstboks 15"/>
          <p:cNvSpPr txBox="1"/>
          <p:nvPr/>
        </p:nvSpPr>
        <p:spPr>
          <a:xfrm>
            <a:off x="704812" y="3884516"/>
            <a:ext cx="312906" cy="369332"/>
          </a:xfrm>
          <a:prstGeom prst="rect">
            <a:avLst/>
          </a:prstGeom>
          <a:noFill/>
        </p:spPr>
        <p:txBody>
          <a:bodyPr wrap="none" rtlCol="0">
            <a:spAutoFit/>
          </a:bodyPr>
          <a:lstStyle/>
          <a:p>
            <a:r>
              <a:rPr lang="da-DK" dirty="0" smtClean="0"/>
              <a:t>2</a:t>
            </a:r>
            <a:endParaRPr lang="da-DK" dirty="0"/>
          </a:p>
        </p:txBody>
      </p:sp>
      <p:sp>
        <p:nvSpPr>
          <p:cNvPr id="17" name="Tekstboks 16"/>
          <p:cNvSpPr txBox="1"/>
          <p:nvPr/>
        </p:nvSpPr>
        <p:spPr>
          <a:xfrm>
            <a:off x="700190" y="2198172"/>
            <a:ext cx="312906" cy="369332"/>
          </a:xfrm>
          <a:prstGeom prst="rect">
            <a:avLst/>
          </a:prstGeom>
          <a:noFill/>
        </p:spPr>
        <p:txBody>
          <a:bodyPr wrap="none" rtlCol="0">
            <a:spAutoFit/>
          </a:bodyPr>
          <a:lstStyle/>
          <a:p>
            <a:r>
              <a:rPr lang="da-DK" dirty="0" smtClean="0"/>
              <a:t>5</a:t>
            </a:r>
            <a:endParaRPr lang="da-DK" dirty="0"/>
          </a:p>
        </p:txBody>
      </p:sp>
      <p:sp>
        <p:nvSpPr>
          <p:cNvPr id="18" name="Tekstboks 17"/>
          <p:cNvSpPr txBox="1"/>
          <p:nvPr/>
        </p:nvSpPr>
        <p:spPr>
          <a:xfrm>
            <a:off x="689305" y="2756658"/>
            <a:ext cx="312906" cy="369332"/>
          </a:xfrm>
          <a:prstGeom prst="rect">
            <a:avLst/>
          </a:prstGeom>
          <a:noFill/>
        </p:spPr>
        <p:txBody>
          <a:bodyPr wrap="none" rtlCol="0">
            <a:spAutoFit/>
          </a:bodyPr>
          <a:lstStyle/>
          <a:p>
            <a:r>
              <a:rPr lang="da-DK" dirty="0" smtClean="0"/>
              <a:t>4</a:t>
            </a:r>
            <a:endParaRPr lang="da-DK" dirty="0"/>
          </a:p>
        </p:txBody>
      </p:sp>
      <p:sp>
        <p:nvSpPr>
          <p:cNvPr id="19" name="Tekstboks 18"/>
          <p:cNvSpPr txBox="1"/>
          <p:nvPr/>
        </p:nvSpPr>
        <p:spPr>
          <a:xfrm>
            <a:off x="683041" y="1628800"/>
            <a:ext cx="312906" cy="369332"/>
          </a:xfrm>
          <a:prstGeom prst="rect">
            <a:avLst/>
          </a:prstGeom>
          <a:noFill/>
        </p:spPr>
        <p:txBody>
          <a:bodyPr wrap="none" rtlCol="0">
            <a:spAutoFit/>
          </a:bodyPr>
          <a:lstStyle/>
          <a:p>
            <a:r>
              <a:rPr lang="da-DK" dirty="0" smtClean="0"/>
              <a:t>6</a:t>
            </a:r>
            <a:endParaRPr lang="da-DK" dirty="0"/>
          </a:p>
        </p:txBody>
      </p:sp>
      <p:cxnSp>
        <p:nvCxnSpPr>
          <p:cNvPr id="5" name="Lige forbindelse 4"/>
          <p:cNvCxnSpPr/>
          <p:nvPr/>
        </p:nvCxnSpPr>
        <p:spPr>
          <a:xfrm>
            <a:off x="2350581" y="3097570"/>
            <a:ext cx="471712" cy="0"/>
          </a:xfrm>
          <a:prstGeom prst="line">
            <a:avLst/>
          </a:prstGeom>
          <a:ln w="127000"/>
        </p:spPr>
        <p:style>
          <a:lnRef idx="2">
            <a:schemeClr val="accent1"/>
          </a:lnRef>
          <a:fillRef idx="0">
            <a:schemeClr val="accent1"/>
          </a:fillRef>
          <a:effectRef idx="1">
            <a:schemeClr val="accent1"/>
          </a:effectRef>
          <a:fontRef idx="minor">
            <a:schemeClr val="tx1"/>
          </a:fontRef>
        </p:style>
      </p:cxnSp>
      <p:cxnSp>
        <p:nvCxnSpPr>
          <p:cNvPr id="20" name="Lige forbindelse 19"/>
          <p:cNvCxnSpPr/>
          <p:nvPr/>
        </p:nvCxnSpPr>
        <p:spPr>
          <a:xfrm>
            <a:off x="2350581" y="4053435"/>
            <a:ext cx="471712" cy="0"/>
          </a:xfrm>
          <a:prstGeom prst="line">
            <a:avLst/>
          </a:prstGeom>
          <a:ln w="127000">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Tekstboks 1"/>
          <p:cNvSpPr txBox="1"/>
          <p:nvPr/>
        </p:nvSpPr>
        <p:spPr>
          <a:xfrm>
            <a:off x="1759437" y="2912904"/>
            <a:ext cx="505267" cy="369332"/>
          </a:xfrm>
          <a:prstGeom prst="rect">
            <a:avLst/>
          </a:prstGeom>
          <a:noFill/>
          <a:ln>
            <a:noFill/>
          </a:ln>
        </p:spPr>
        <p:txBody>
          <a:bodyPr wrap="none" rtlCol="0">
            <a:spAutoFit/>
          </a:bodyPr>
          <a:lstStyle/>
          <a:p>
            <a:r>
              <a:rPr lang="da-DK" b="1" dirty="0" smtClean="0">
                <a:solidFill>
                  <a:schemeClr val="accent1"/>
                </a:solidFill>
              </a:rPr>
              <a:t>3,7</a:t>
            </a:r>
            <a:endParaRPr lang="da-DK" b="1" dirty="0">
              <a:solidFill>
                <a:schemeClr val="accent1"/>
              </a:solidFill>
            </a:endParaRPr>
          </a:p>
        </p:txBody>
      </p:sp>
      <p:sp>
        <p:nvSpPr>
          <p:cNvPr id="21" name="Tekstboks 20"/>
          <p:cNvSpPr txBox="1"/>
          <p:nvPr/>
        </p:nvSpPr>
        <p:spPr>
          <a:xfrm>
            <a:off x="1759432" y="3769506"/>
            <a:ext cx="505267" cy="369332"/>
          </a:xfrm>
          <a:prstGeom prst="rect">
            <a:avLst/>
          </a:prstGeom>
          <a:noFill/>
          <a:ln>
            <a:noFill/>
          </a:ln>
        </p:spPr>
        <p:txBody>
          <a:bodyPr wrap="none" rtlCol="0">
            <a:spAutoFit/>
          </a:bodyPr>
          <a:lstStyle/>
          <a:p>
            <a:r>
              <a:rPr lang="da-DK" b="1" dirty="0" smtClean="0">
                <a:solidFill>
                  <a:srgbClr val="FF0000"/>
                </a:solidFill>
              </a:rPr>
              <a:t>2,0</a:t>
            </a:r>
            <a:endParaRPr lang="da-DK" b="1" dirty="0">
              <a:solidFill>
                <a:srgbClr val="FF0000"/>
              </a:solidFill>
            </a:endParaRPr>
          </a:p>
        </p:txBody>
      </p:sp>
    </p:spTree>
    <p:extLst>
      <p:ext uri="{BB962C8B-B14F-4D97-AF65-F5344CB8AC3E}">
        <p14:creationId xmlns:p14="http://schemas.microsoft.com/office/powerpoint/2010/main" val="2334252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a:graphicFrameLocks noGrp="1"/>
          </p:cNvGraphicFramePr>
          <p:nvPr>
            <p:extLst>
              <p:ext uri="{D42A27DB-BD31-4B8C-83A1-F6EECF244321}">
                <p14:modId xmlns:p14="http://schemas.microsoft.com/office/powerpoint/2010/main" val="784291472"/>
              </p:ext>
            </p:extLst>
          </p:nvPr>
        </p:nvGraphicFramePr>
        <p:xfrm>
          <a:off x="323528" y="355892"/>
          <a:ext cx="8276843" cy="6044629"/>
        </p:xfrm>
        <a:graphic>
          <a:graphicData uri="http://schemas.openxmlformats.org/drawingml/2006/chart">
            <c:chart xmlns:c="http://schemas.openxmlformats.org/drawingml/2006/chart" xmlns:r="http://schemas.openxmlformats.org/officeDocument/2006/relationships" r:id="rId2"/>
          </a:graphicData>
        </a:graphic>
      </p:graphicFrame>
      <p:sp>
        <p:nvSpPr>
          <p:cNvPr id="3" name="Titel 2"/>
          <p:cNvSpPr>
            <a:spLocks noGrp="1"/>
          </p:cNvSpPr>
          <p:nvPr>
            <p:ph type="title"/>
          </p:nvPr>
        </p:nvSpPr>
        <p:spPr>
          <a:xfrm>
            <a:off x="619753" y="188640"/>
            <a:ext cx="7715250" cy="991210"/>
          </a:xfrm>
        </p:spPr>
        <p:txBody>
          <a:bodyPr/>
          <a:lstStyle/>
          <a:p>
            <a:r>
              <a:rPr lang="da-DK" dirty="0" smtClean="0"/>
              <a:t>Planteanalyser</a:t>
            </a:r>
            <a:br>
              <a:rPr lang="da-DK" dirty="0" smtClean="0"/>
            </a:br>
            <a:r>
              <a:rPr lang="da-DK" sz="1800" dirty="0" smtClean="0"/>
              <a:t>11 forsøg 2011-2012 </a:t>
            </a:r>
            <a:endParaRPr lang="da-DK" sz="1800" dirty="0"/>
          </a:p>
        </p:txBody>
      </p:sp>
      <p:sp>
        <p:nvSpPr>
          <p:cNvPr id="6" name="Tekstboks 5"/>
          <p:cNvSpPr txBox="1"/>
          <p:nvPr/>
        </p:nvSpPr>
        <p:spPr>
          <a:xfrm>
            <a:off x="899592" y="5497903"/>
            <a:ext cx="633507" cy="369332"/>
          </a:xfrm>
          <a:prstGeom prst="rect">
            <a:avLst/>
          </a:prstGeom>
          <a:noFill/>
        </p:spPr>
        <p:txBody>
          <a:bodyPr wrap="none" rtlCol="0">
            <a:spAutoFit/>
          </a:bodyPr>
          <a:lstStyle/>
          <a:p>
            <a:r>
              <a:rPr lang="da-DK" dirty="0" smtClean="0"/>
              <a:t>30/5</a:t>
            </a:r>
            <a:endParaRPr lang="da-DK" dirty="0"/>
          </a:p>
        </p:txBody>
      </p:sp>
      <p:sp>
        <p:nvSpPr>
          <p:cNvPr id="7" name="Tekstboks 6"/>
          <p:cNvSpPr txBox="1"/>
          <p:nvPr/>
        </p:nvSpPr>
        <p:spPr>
          <a:xfrm>
            <a:off x="2627784" y="5509015"/>
            <a:ext cx="633507" cy="369332"/>
          </a:xfrm>
          <a:prstGeom prst="rect">
            <a:avLst/>
          </a:prstGeom>
          <a:noFill/>
        </p:spPr>
        <p:txBody>
          <a:bodyPr wrap="none" rtlCol="0">
            <a:spAutoFit/>
          </a:bodyPr>
          <a:lstStyle/>
          <a:p>
            <a:r>
              <a:rPr lang="da-DK" dirty="0" smtClean="0"/>
              <a:t>20/6</a:t>
            </a:r>
            <a:endParaRPr lang="da-DK" dirty="0"/>
          </a:p>
        </p:txBody>
      </p:sp>
      <p:sp>
        <p:nvSpPr>
          <p:cNvPr id="8" name="Tekstboks 7"/>
          <p:cNvSpPr txBox="1"/>
          <p:nvPr/>
        </p:nvSpPr>
        <p:spPr>
          <a:xfrm>
            <a:off x="4499992" y="5509015"/>
            <a:ext cx="633507" cy="369332"/>
          </a:xfrm>
          <a:prstGeom prst="rect">
            <a:avLst/>
          </a:prstGeom>
          <a:noFill/>
        </p:spPr>
        <p:txBody>
          <a:bodyPr wrap="none" rtlCol="0">
            <a:spAutoFit/>
          </a:bodyPr>
          <a:lstStyle/>
          <a:p>
            <a:r>
              <a:rPr lang="da-DK" dirty="0" smtClean="0"/>
              <a:t>10/7</a:t>
            </a:r>
            <a:endParaRPr lang="da-DK" dirty="0"/>
          </a:p>
        </p:txBody>
      </p:sp>
      <p:sp>
        <p:nvSpPr>
          <p:cNvPr id="9" name="Tekstboks 8"/>
          <p:cNvSpPr txBox="1"/>
          <p:nvPr/>
        </p:nvSpPr>
        <p:spPr>
          <a:xfrm>
            <a:off x="6344966" y="5513929"/>
            <a:ext cx="633507" cy="369332"/>
          </a:xfrm>
          <a:prstGeom prst="rect">
            <a:avLst/>
          </a:prstGeom>
          <a:noFill/>
        </p:spPr>
        <p:txBody>
          <a:bodyPr wrap="none" rtlCol="0">
            <a:spAutoFit/>
          </a:bodyPr>
          <a:lstStyle/>
          <a:p>
            <a:r>
              <a:rPr lang="da-DK" dirty="0" smtClean="0"/>
              <a:t>30/7</a:t>
            </a:r>
            <a:endParaRPr lang="da-DK" dirty="0"/>
          </a:p>
        </p:txBody>
      </p:sp>
      <p:sp>
        <p:nvSpPr>
          <p:cNvPr id="10" name="Tekstboks 9"/>
          <p:cNvSpPr txBox="1"/>
          <p:nvPr/>
        </p:nvSpPr>
        <p:spPr>
          <a:xfrm>
            <a:off x="8018249" y="5513929"/>
            <a:ext cx="633507" cy="369332"/>
          </a:xfrm>
          <a:prstGeom prst="rect">
            <a:avLst/>
          </a:prstGeom>
          <a:noFill/>
        </p:spPr>
        <p:txBody>
          <a:bodyPr wrap="none" rtlCol="0">
            <a:spAutoFit/>
          </a:bodyPr>
          <a:lstStyle/>
          <a:p>
            <a:r>
              <a:rPr lang="da-DK" dirty="0" smtClean="0"/>
              <a:t>19/8</a:t>
            </a:r>
            <a:endParaRPr lang="da-DK" dirty="0"/>
          </a:p>
        </p:txBody>
      </p:sp>
      <p:sp>
        <p:nvSpPr>
          <p:cNvPr id="13" name="Tekstboks 12"/>
          <p:cNvSpPr txBox="1"/>
          <p:nvPr/>
        </p:nvSpPr>
        <p:spPr>
          <a:xfrm>
            <a:off x="889875" y="5177255"/>
            <a:ext cx="312906" cy="369332"/>
          </a:xfrm>
          <a:prstGeom prst="rect">
            <a:avLst/>
          </a:prstGeom>
          <a:noFill/>
        </p:spPr>
        <p:txBody>
          <a:bodyPr wrap="none" rtlCol="0">
            <a:spAutoFit/>
          </a:bodyPr>
          <a:lstStyle/>
          <a:p>
            <a:r>
              <a:rPr lang="da-DK" dirty="0" smtClean="0"/>
              <a:t>0</a:t>
            </a:r>
            <a:endParaRPr lang="da-DK" dirty="0"/>
          </a:p>
        </p:txBody>
      </p:sp>
      <p:sp>
        <p:nvSpPr>
          <p:cNvPr id="14" name="Tekstboks 13"/>
          <p:cNvSpPr txBox="1"/>
          <p:nvPr/>
        </p:nvSpPr>
        <p:spPr>
          <a:xfrm>
            <a:off x="737471" y="4685794"/>
            <a:ext cx="505267" cy="369332"/>
          </a:xfrm>
          <a:prstGeom prst="rect">
            <a:avLst/>
          </a:prstGeom>
          <a:noFill/>
        </p:spPr>
        <p:txBody>
          <a:bodyPr wrap="none" rtlCol="0">
            <a:spAutoFit/>
          </a:bodyPr>
          <a:lstStyle/>
          <a:p>
            <a:r>
              <a:rPr lang="da-DK" dirty="0" smtClean="0"/>
              <a:t>0,1</a:t>
            </a:r>
            <a:endParaRPr lang="da-DK" dirty="0"/>
          </a:p>
        </p:txBody>
      </p:sp>
      <p:sp>
        <p:nvSpPr>
          <p:cNvPr id="15" name="Tekstboks 14"/>
          <p:cNvSpPr txBox="1"/>
          <p:nvPr/>
        </p:nvSpPr>
        <p:spPr>
          <a:xfrm>
            <a:off x="711078" y="3662602"/>
            <a:ext cx="505267" cy="369332"/>
          </a:xfrm>
          <a:prstGeom prst="rect">
            <a:avLst/>
          </a:prstGeom>
          <a:noFill/>
        </p:spPr>
        <p:txBody>
          <a:bodyPr wrap="none" rtlCol="0">
            <a:spAutoFit/>
          </a:bodyPr>
          <a:lstStyle/>
          <a:p>
            <a:r>
              <a:rPr lang="da-DK" dirty="0" smtClean="0"/>
              <a:t>0,3</a:t>
            </a:r>
            <a:endParaRPr lang="da-DK" dirty="0"/>
          </a:p>
        </p:txBody>
      </p:sp>
      <p:sp>
        <p:nvSpPr>
          <p:cNvPr id="16" name="Tekstboks 15"/>
          <p:cNvSpPr txBox="1"/>
          <p:nvPr/>
        </p:nvSpPr>
        <p:spPr>
          <a:xfrm>
            <a:off x="715698" y="4170852"/>
            <a:ext cx="505267" cy="369332"/>
          </a:xfrm>
          <a:prstGeom prst="rect">
            <a:avLst/>
          </a:prstGeom>
          <a:noFill/>
        </p:spPr>
        <p:txBody>
          <a:bodyPr wrap="none" rtlCol="0">
            <a:spAutoFit/>
          </a:bodyPr>
          <a:lstStyle/>
          <a:p>
            <a:r>
              <a:rPr lang="da-DK" dirty="0" smtClean="0"/>
              <a:t>0,2</a:t>
            </a:r>
            <a:endParaRPr lang="da-DK" dirty="0"/>
          </a:p>
        </p:txBody>
      </p:sp>
      <p:sp>
        <p:nvSpPr>
          <p:cNvPr id="17" name="Tekstboks 16"/>
          <p:cNvSpPr txBox="1"/>
          <p:nvPr/>
        </p:nvSpPr>
        <p:spPr>
          <a:xfrm>
            <a:off x="711076" y="2636912"/>
            <a:ext cx="505267" cy="369332"/>
          </a:xfrm>
          <a:prstGeom prst="rect">
            <a:avLst/>
          </a:prstGeom>
          <a:noFill/>
        </p:spPr>
        <p:txBody>
          <a:bodyPr wrap="none" rtlCol="0">
            <a:spAutoFit/>
          </a:bodyPr>
          <a:lstStyle/>
          <a:p>
            <a:r>
              <a:rPr lang="da-DK" dirty="0" smtClean="0"/>
              <a:t>0,5</a:t>
            </a:r>
            <a:endParaRPr lang="da-DK" dirty="0"/>
          </a:p>
        </p:txBody>
      </p:sp>
      <p:sp>
        <p:nvSpPr>
          <p:cNvPr id="18" name="Tekstboks 17"/>
          <p:cNvSpPr txBox="1"/>
          <p:nvPr/>
        </p:nvSpPr>
        <p:spPr>
          <a:xfrm>
            <a:off x="711077" y="3140968"/>
            <a:ext cx="505267" cy="369332"/>
          </a:xfrm>
          <a:prstGeom prst="rect">
            <a:avLst/>
          </a:prstGeom>
          <a:noFill/>
        </p:spPr>
        <p:txBody>
          <a:bodyPr wrap="none" rtlCol="0">
            <a:spAutoFit/>
          </a:bodyPr>
          <a:lstStyle/>
          <a:p>
            <a:r>
              <a:rPr lang="da-DK" dirty="0" smtClean="0"/>
              <a:t>0,4</a:t>
            </a:r>
            <a:endParaRPr lang="da-DK" dirty="0"/>
          </a:p>
        </p:txBody>
      </p:sp>
      <p:sp>
        <p:nvSpPr>
          <p:cNvPr id="19" name="Tekstboks 18"/>
          <p:cNvSpPr txBox="1"/>
          <p:nvPr/>
        </p:nvSpPr>
        <p:spPr>
          <a:xfrm>
            <a:off x="756048" y="1596142"/>
            <a:ext cx="505267" cy="369332"/>
          </a:xfrm>
          <a:prstGeom prst="rect">
            <a:avLst/>
          </a:prstGeom>
          <a:noFill/>
        </p:spPr>
        <p:txBody>
          <a:bodyPr wrap="none" rtlCol="0">
            <a:spAutoFit/>
          </a:bodyPr>
          <a:lstStyle/>
          <a:p>
            <a:r>
              <a:rPr lang="da-DK" dirty="0" smtClean="0"/>
              <a:t>0,7</a:t>
            </a:r>
            <a:endParaRPr lang="da-DK" dirty="0"/>
          </a:p>
        </p:txBody>
      </p:sp>
      <p:sp>
        <p:nvSpPr>
          <p:cNvPr id="20" name="Tekstboks 19"/>
          <p:cNvSpPr txBox="1"/>
          <p:nvPr/>
        </p:nvSpPr>
        <p:spPr>
          <a:xfrm>
            <a:off x="737471" y="2132856"/>
            <a:ext cx="505267" cy="369332"/>
          </a:xfrm>
          <a:prstGeom prst="rect">
            <a:avLst/>
          </a:prstGeom>
          <a:noFill/>
        </p:spPr>
        <p:txBody>
          <a:bodyPr wrap="none" rtlCol="0">
            <a:spAutoFit/>
          </a:bodyPr>
          <a:lstStyle/>
          <a:p>
            <a:r>
              <a:rPr lang="da-DK" dirty="0" smtClean="0"/>
              <a:t>0,6</a:t>
            </a:r>
            <a:endParaRPr lang="da-DK" dirty="0"/>
          </a:p>
        </p:txBody>
      </p:sp>
      <p:sp>
        <p:nvSpPr>
          <p:cNvPr id="21" name="Tekstboks 20"/>
          <p:cNvSpPr txBox="1"/>
          <p:nvPr/>
        </p:nvSpPr>
        <p:spPr>
          <a:xfrm>
            <a:off x="726584" y="1052736"/>
            <a:ext cx="505267" cy="369332"/>
          </a:xfrm>
          <a:prstGeom prst="rect">
            <a:avLst/>
          </a:prstGeom>
          <a:noFill/>
        </p:spPr>
        <p:txBody>
          <a:bodyPr wrap="none" rtlCol="0">
            <a:spAutoFit/>
          </a:bodyPr>
          <a:lstStyle/>
          <a:p>
            <a:r>
              <a:rPr lang="da-DK" dirty="0" smtClean="0"/>
              <a:t>0,8</a:t>
            </a:r>
            <a:endParaRPr lang="da-DK" dirty="0"/>
          </a:p>
        </p:txBody>
      </p:sp>
      <p:sp>
        <p:nvSpPr>
          <p:cNvPr id="22" name="Tekstboks 21"/>
          <p:cNvSpPr txBox="1"/>
          <p:nvPr/>
        </p:nvSpPr>
        <p:spPr>
          <a:xfrm>
            <a:off x="781742" y="6337583"/>
            <a:ext cx="2698175" cy="369332"/>
          </a:xfrm>
          <a:prstGeom prst="rect">
            <a:avLst/>
          </a:prstGeom>
          <a:noFill/>
        </p:spPr>
        <p:txBody>
          <a:bodyPr wrap="none" rtlCol="0">
            <a:spAutoFit/>
          </a:bodyPr>
          <a:lstStyle/>
          <a:p>
            <a:r>
              <a:rPr lang="da-DK" dirty="0" smtClean="0"/>
              <a:t>Oversigten 2012, s. 426</a:t>
            </a:r>
            <a:endParaRPr lang="da-DK" dirty="0"/>
          </a:p>
        </p:txBody>
      </p:sp>
      <p:cxnSp>
        <p:nvCxnSpPr>
          <p:cNvPr id="23" name="Lige forbindelse 22"/>
          <p:cNvCxnSpPr/>
          <p:nvPr/>
        </p:nvCxnSpPr>
        <p:spPr>
          <a:xfrm>
            <a:off x="2627784" y="3890812"/>
            <a:ext cx="617532" cy="0"/>
          </a:xfrm>
          <a:prstGeom prst="line">
            <a:avLst/>
          </a:prstGeom>
          <a:ln w="1270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4" name="Lige forbindelse 23"/>
          <p:cNvCxnSpPr/>
          <p:nvPr/>
        </p:nvCxnSpPr>
        <p:spPr>
          <a:xfrm>
            <a:off x="2614305" y="4729338"/>
            <a:ext cx="617532" cy="0"/>
          </a:xfrm>
          <a:prstGeom prst="line">
            <a:avLst/>
          </a:prstGeom>
          <a:ln w="1270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Lige forbindelse 24"/>
          <p:cNvCxnSpPr/>
          <p:nvPr/>
        </p:nvCxnSpPr>
        <p:spPr>
          <a:xfrm>
            <a:off x="2632873" y="4306025"/>
            <a:ext cx="617532" cy="0"/>
          </a:xfrm>
          <a:prstGeom prst="line">
            <a:avLst/>
          </a:prstGeom>
          <a:ln w="127000">
            <a:solidFill>
              <a:srgbClr val="00B050"/>
            </a:solidFill>
            <a:prstDash val="solid"/>
          </a:ln>
        </p:spPr>
        <p:style>
          <a:lnRef idx="2">
            <a:schemeClr val="accent1"/>
          </a:lnRef>
          <a:fillRef idx="0">
            <a:schemeClr val="accent1"/>
          </a:fillRef>
          <a:effectRef idx="1">
            <a:schemeClr val="accent1"/>
          </a:effectRef>
          <a:fontRef idx="minor">
            <a:schemeClr val="tx1"/>
          </a:fontRef>
        </p:style>
      </p:cxnSp>
      <p:sp>
        <p:nvSpPr>
          <p:cNvPr id="26" name="Tekstboks 25"/>
          <p:cNvSpPr txBox="1"/>
          <p:nvPr/>
        </p:nvSpPr>
        <p:spPr>
          <a:xfrm>
            <a:off x="1849251" y="3560669"/>
            <a:ext cx="633507" cy="369332"/>
          </a:xfrm>
          <a:prstGeom prst="rect">
            <a:avLst/>
          </a:prstGeom>
          <a:noFill/>
          <a:ln>
            <a:noFill/>
          </a:ln>
        </p:spPr>
        <p:txBody>
          <a:bodyPr wrap="none" rtlCol="0">
            <a:spAutoFit/>
          </a:bodyPr>
          <a:lstStyle/>
          <a:p>
            <a:r>
              <a:rPr lang="da-DK" b="1" dirty="0" smtClean="0">
                <a:solidFill>
                  <a:srgbClr val="0070C0"/>
                </a:solidFill>
              </a:rPr>
              <a:t>0,29</a:t>
            </a:r>
            <a:endParaRPr lang="da-DK" b="1" dirty="0">
              <a:solidFill>
                <a:srgbClr val="0070C0"/>
              </a:solidFill>
            </a:endParaRPr>
          </a:p>
        </p:txBody>
      </p:sp>
      <p:sp>
        <p:nvSpPr>
          <p:cNvPr id="27" name="Tekstboks 26"/>
          <p:cNvSpPr txBox="1"/>
          <p:nvPr/>
        </p:nvSpPr>
        <p:spPr>
          <a:xfrm>
            <a:off x="1881788" y="4533786"/>
            <a:ext cx="633507" cy="369332"/>
          </a:xfrm>
          <a:prstGeom prst="rect">
            <a:avLst/>
          </a:prstGeom>
          <a:noFill/>
          <a:ln>
            <a:noFill/>
          </a:ln>
        </p:spPr>
        <p:txBody>
          <a:bodyPr wrap="none" rtlCol="0">
            <a:spAutoFit/>
          </a:bodyPr>
          <a:lstStyle/>
          <a:p>
            <a:r>
              <a:rPr lang="da-DK" b="1" dirty="0" smtClean="0">
                <a:solidFill>
                  <a:srgbClr val="FF0000"/>
                </a:solidFill>
              </a:rPr>
              <a:t>0,12</a:t>
            </a:r>
            <a:endParaRPr lang="da-DK" b="1" dirty="0">
              <a:solidFill>
                <a:srgbClr val="FF0000"/>
              </a:solidFill>
            </a:endParaRPr>
          </a:p>
        </p:txBody>
      </p:sp>
      <p:sp>
        <p:nvSpPr>
          <p:cNvPr id="28" name="Tekstboks 27"/>
          <p:cNvSpPr txBox="1"/>
          <p:nvPr/>
        </p:nvSpPr>
        <p:spPr>
          <a:xfrm>
            <a:off x="1860270" y="4116422"/>
            <a:ext cx="633507" cy="369332"/>
          </a:xfrm>
          <a:prstGeom prst="rect">
            <a:avLst/>
          </a:prstGeom>
          <a:noFill/>
          <a:ln>
            <a:noFill/>
          </a:ln>
        </p:spPr>
        <p:txBody>
          <a:bodyPr wrap="none" rtlCol="0">
            <a:spAutoFit/>
          </a:bodyPr>
          <a:lstStyle/>
          <a:p>
            <a:r>
              <a:rPr lang="da-DK" b="1" dirty="0" smtClean="0">
                <a:solidFill>
                  <a:srgbClr val="00B050"/>
                </a:solidFill>
              </a:rPr>
              <a:t>0,21</a:t>
            </a:r>
            <a:endParaRPr lang="da-DK" b="1" dirty="0">
              <a:solidFill>
                <a:srgbClr val="00B050"/>
              </a:solidFill>
            </a:endParaRPr>
          </a:p>
        </p:txBody>
      </p:sp>
    </p:spTree>
    <p:extLst>
      <p:ext uri="{BB962C8B-B14F-4D97-AF65-F5344CB8AC3E}">
        <p14:creationId xmlns:p14="http://schemas.microsoft.com/office/powerpoint/2010/main" val="26820194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 21"/>
          <p:cNvGraphicFramePr>
            <a:graphicFrameLocks noGrp="1"/>
          </p:cNvGraphicFramePr>
          <p:nvPr>
            <p:extLst>
              <p:ext uri="{D42A27DB-BD31-4B8C-83A1-F6EECF244321}">
                <p14:modId xmlns:p14="http://schemas.microsoft.com/office/powerpoint/2010/main" val="2488032099"/>
              </p:ext>
            </p:extLst>
          </p:nvPr>
        </p:nvGraphicFramePr>
        <p:xfrm>
          <a:off x="-68493" y="1112101"/>
          <a:ext cx="8600933" cy="527146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el 2"/>
          <p:cNvSpPr>
            <a:spLocks noGrp="1"/>
          </p:cNvSpPr>
          <p:nvPr>
            <p:ph type="title"/>
          </p:nvPr>
        </p:nvSpPr>
        <p:spPr>
          <a:xfrm>
            <a:off x="619753" y="188640"/>
            <a:ext cx="7715250" cy="991210"/>
          </a:xfrm>
        </p:spPr>
        <p:txBody>
          <a:bodyPr/>
          <a:lstStyle/>
          <a:p>
            <a:r>
              <a:rPr lang="da-DK" dirty="0" smtClean="0"/>
              <a:t>Planteanalyser</a:t>
            </a:r>
            <a:br>
              <a:rPr lang="da-DK" dirty="0" smtClean="0"/>
            </a:br>
            <a:r>
              <a:rPr lang="da-DK" sz="1800" dirty="0" smtClean="0"/>
              <a:t>11 forsøg 2011-2012 </a:t>
            </a:r>
            <a:endParaRPr lang="da-DK" sz="1800" dirty="0"/>
          </a:p>
        </p:txBody>
      </p:sp>
      <p:sp>
        <p:nvSpPr>
          <p:cNvPr id="6" name="Tekstboks 5"/>
          <p:cNvSpPr txBox="1"/>
          <p:nvPr/>
        </p:nvSpPr>
        <p:spPr>
          <a:xfrm>
            <a:off x="899592" y="5497903"/>
            <a:ext cx="633507" cy="369332"/>
          </a:xfrm>
          <a:prstGeom prst="rect">
            <a:avLst/>
          </a:prstGeom>
          <a:noFill/>
        </p:spPr>
        <p:txBody>
          <a:bodyPr wrap="none" rtlCol="0">
            <a:spAutoFit/>
          </a:bodyPr>
          <a:lstStyle/>
          <a:p>
            <a:r>
              <a:rPr lang="da-DK" dirty="0" smtClean="0"/>
              <a:t>30/5</a:t>
            </a:r>
            <a:endParaRPr lang="da-DK" dirty="0"/>
          </a:p>
        </p:txBody>
      </p:sp>
      <p:sp>
        <p:nvSpPr>
          <p:cNvPr id="7" name="Tekstboks 6"/>
          <p:cNvSpPr txBox="1"/>
          <p:nvPr/>
        </p:nvSpPr>
        <p:spPr>
          <a:xfrm>
            <a:off x="2627784" y="5509015"/>
            <a:ext cx="633507" cy="369332"/>
          </a:xfrm>
          <a:prstGeom prst="rect">
            <a:avLst/>
          </a:prstGeom>
          <a:noFill/>
        </p:spPr>
        <p:txBody>
          <a:bodyPr wrap="none" rtlCol="0">
            <a:spAutoFit/>
          </a:bodyPr>
          <a:lstStyle/>
          <a:p>
            <a:r>
              <a:rPr lang="da-DK" dirty="0" smtClean="0"/>
              <a:t>20/6</a:t>
            </a:r>
            <a:endParaRPr lang="da-DK" dirty="0"/>
          </a:p>
        </p:txBody>
      </p:sp>
      <p:sp>
        <p:nvSpPr>
          <p:cNvPr id="8" name="Tekstboks 7"/>
          <p:cNvSpPr txBox="1"/>
          <p:nvPr/>
        </p:nvSpPr>
        <p:spPr>
          <a:xfrm>
            <a:off x="4499992" y="5509015"/>
            <a:ext cx="633507" cy="369332"/>
          </a:xfrm>
          <a:prstGeom prst="rect">
            <a:avLst/>
          </a:prstGeom>
          <a:noFill/>
        </p:spPr>
        <p:txBody>
          <a:bodyPr wrap="none" rtlCol="0">
            <a:spAutoFit/>
          </a:bodyPr>
          <a:lstStyle/>
          <a:p>
            <a:r>
              <a:rPr lang="da-DK" dirty="0" smtClean="0"/>
              <a:t>10/7</a:t>
            </a:r>
            <a:endParaRPr lang="da-DK" dirty="0"/>
          </a:p>
        </p:txBody>
      </p:sp>
      <p:sp>
        <p:nvSpPr>
          <p:cNvPr id="9" name="Tekstboks 8"/>
          <p:cNvSpPr txBox="1"/>
          <p:nvPr/>
        </p:nvSpPr>
        <p:spPr>
          <a:xfrm>
            <a:off x="6344966" y="5513929"/>
            <a:ext cx="633507" cy="369332"/>
          </a:xfrm>
          <a:prstGeom prst="rect">
            <a:avLst/>
          </a:prstGeom>
          <a:noFill/>
        </p:spPr>
        <p:txBody>
          <a:bodyPr wrap="none" rtlCol="0">
            <a:spAutoFit/>
          </a:bodyPr>
          <a:lstStyle/>
          <a:p>
            <a:r>
              <a:rPr lang="da-DK" dirty="0" smtClean="0"/>
              <a:t>30/7</a:t>
            </a:r>
            <a:endParaRPr lang="da-DK" dirty="0"/>
          </a:p>
        </p:txBody>
      </p:sp>
      <p:sp>
        <p:nvSpPr>
          <p:cNvPr id="10" name="Tekstboks 9"/>
          <p:cNvSpPr txBox="1"/>
          <p:nvPr/>
        </p:nvSpPr>
        <p:spPr>
          <a:xfrm>
            <a:off x="8018249" y="5513929"/>
            <a:ext cx="633507" cy="369332"/>
          </a:xfrm>
          <a:prstGeom prst="rect">
            <a:avLst/>
          </a:prstGeom>
          <a:noFill/>
        </p:spPr>
        <p:txBody>
          <a:bodyPr wrap="none" rtlCol="0">
            <a:spAutoFit/>
          </a:bodyPr>
          <a:lstStyle/>
          <a:p>
            <a:r>
              <a:rPr lang="da-DK" dirty="0" smtClean="0"/>
              <a:t>19/8</a:t>
            </a:r>
            <a:endParaRPr lang="da-DK" dirty="0"/>
          </a:p>
        </p:txBody>
      </p:sp>
      <p:sp>
        <p:nvSpPr>
          <p:cNvPr id="13" name="Tekstboks 12"/>
          <p:cNvSpPr txBox="1"/>
          <p:nvPr/>
        </p:nvSpPr>
        <p:spPr>
          <a:xfrm>
            <a:off x="868103" y="5275229"/>
            <a:ext cx="312906" cy="369332"/>
          </a:xfrm>
          <a:prstGeom prst="rect">
            <a:avLst/>
          </a:prstGeom>
          <a:noFill/>
        </p:spPr>
        <p:txBody>
          <a:bodyPr wrap="none" rtlCol="0">
            <a:spAutoFit/>
          </a:bodyPr>
          <a:lstStyle/>
          <a:p>
            <a:r>
              <a:rPr lang="da-DK" dirty="0" smtClean="0"/>
              <a:t>0</a:t>
            </a:r>
            <a:endParaRPr lang="da-DK" dirty="0"/>
          </a:p>
        </p:txBody>
      </p:sp>
      <p:sp>
        <p:nvSpPr>
          <p:cNvPr id="14" name="Tekstboks 13"/>
          <p:cNvSpPr txBox="1"/>
          <p:nvPr/>
        </p:nvSpPr>
        <p:spPr>
          <a:xfrm>
            <a:off x="737471" y="4870856"/>
            <a:ext cx="441146" cy="369332"/>
          </a:xfrm>
          <a:prstGeom prst="rect">
            <a:avLst/>
          </a:prstGeom>
          <a:noFill/>
        </p:spPr>
        <p:txBody>
          <a:bodyPr wrap="none" rtlCol="0">
            <a:spAutoFit/>
          </a:bodyPr>
          <a:lstStyle/>
          <a:p>
            <a:r>
              <a:rPr lang="da-DK" dirty="0" smtClean="0"/>
              <a:t>20</a:t>
            </a:r>
            <a:endParaRPr lang="da-DK" dirty="0"/>
          </a:p>
        </p:txBody>
      </p:sp>
      <p:sp>
        <p:nvSpPr>
          <p:cNvPr id="15" name="Tekstboks 14"/>
          <p:cNvSpPr txBox="1"/>
          <p:nvPr/>
        </p:nvSpPr>
        <p:spPr>
          <a:xfrm>
            <a:off x="721964" y="4098042"/>
            <a:ext cx="441146" cy="369332"/>
          </a:xfrm>
          <a:prstGeom prst="rect">
            <a:avLst/>
          </a:prstGeom>
          <a:noFill/>
        </p:spPr>
        <p:txBody>
          <a:bodyPr wrap="none" rtlCol="0">
            <a:spAutoFit/>
          </a:bodyPr>
          <a:lstStyle/>
          <a:p>
            <a:r>
              <a:rPr lang="da-DK" dirty="0" smtClean="0"/>
              <a:t>60</a:t>
            </a:r>
            <a:endParaRPr lang="da-DK" dirty="0"/>
          </a:p>
        </p:txBody>
      </p:sp>
      <p:sp>
        <p:nvSpPr>
          <p:cNvPr id="16" name="Tekstboks 15"/>
          <p:cNvSpPr txBox="1"/>
          <p:nvPr/>
        </p:nvSpPr>
        <p:spPr>
          <a:xfrm>
            <a:off x="726584" y="4486546"/>
            <a:ext cx="441146" cy="369332"/>
          </a:xfrm>
          <a:prstGeom prst="rect">
            <a:avLst/>
          </a:prstGeom>
          <a:noFill/>
        </p:spPr>
        <p:txBody>
          <a:bodyPr wrap="none" rtlCol="0">
            <a:spAutoFit/>
          </a:bodyPr>
          <a:lstStyle/>
          <a:p>
            <a:r>
              <a:rPr lang="da-DK" dirty="0" smtClean="0"/>
              <a:t>40</a:t>
            </a:r>
            <a:endParaRPr lang="da-DK" dirty="0"/>
          </a:p>
        </p:txBody>
      </p:sp>
      <p:sp>
        <p:nvSpPr>
          <p:cNvPr id="17" name="Tekstboks 16"/>
          <p:cNvSpPr txBox="1"/>
          <p:nvPr/>
        </p:nvSpPr>
        <p:spPr>
          <a:xfrm>
            <a:off x="603516" y="3328609"/>
            <a:ext cx="569387" cy="369332"/>
          </a:xfrm>
          <a:prstGeom prst="rect">
            <a:avLst/>
          </a:prstGeom>
          <a:noFill/>
        </p:spPr>
        <p:txBody>
          <a:bodyPr wrap="none" rtlCol="0">
            <a:spAutoFit/>
          </a:bodyPr>
          <a:lstStyle/>
          <a:p>
            <a:r>
              <a:rPr lang="da-DK" dirty="0" smtClean="0"/>
              <a:t>100</a:t>
            </a:r>
            <a:endParaRPr lang="da-DK" dirty="0"/>
          </a:p>
        </p:txBody>
      </p:sp>
      <p:sp>
        <p:nvSpPr>
          <p:cNvPr id="18" name="Tekstboks 17"/>
          <p:cNvSpPr txBox="1"/>
          <p:nvPr/>
        </p:nvSpPr>
        <p:spPr>
          <a:xfrm>
            <a:off x="732849" y="3707040"/>
            <a:ext cx="441146" cy="369332"/>
          </a:xfrm>
          <a:prstGeom prst="rect">
            <a:avLst/>
          </a:prstGeom>
          <a:noFill/>
        </p:spPr>
        <p:txBody>
          <a:bodyPr wrap="none" rtlCol="0">
            <a:spAutoFit/>
          </a:bodyPr>
          <a:lstStyle/>
          <a:p>
            <a:r>
              <a:rPr lang="da-DK" dirty="0" smtClean="0"/>
              <a:t>80</a:t>
            </a:r>
            <a:endParaRPr lang="da-DK" dirty="0"/>
          </a:p>
        </p:txBody>
      </p:sp>
      <p:sp>
        <p:nvSpPr>
          <p:cNvPr id="19" name="Tekstboks 18"/>
          <p:cNvSpPr txBox="1"/>
          <p:nvPr/>
        </p:nvSpPr>
        <p:spPr>
          <a:xfrm>
            <a:off x="603411" y="2550919"/>
            <a:ext cx="569388" cy="369332"/>
          </a:xfrm>
          <a:prstGeom prst="rect">
            <a:avLst/>
          </a:prstGeom>
          <a:noFill/>
        </p:spPr>
        <p:txBody>
          <a:bodyPr wrap="none" rtlCol="0">
            <a:spAutoFit/>
          </a:bodyPr>
          <a:lstStyle/>
          <a:p>
            <a:r>
              <a:rPr lang="da-DK" dirty="0" smtClean="0"/>
              <a:t>140</a:t>
            </a:r>
            <a:endParaRPr lang="da-DK" dirty="0"/>
          </a:p>
        </p:txBody>
      </p:sp>
      <p:sp>
        <p:nvSpPr>
          <p:cNvPr id="20" name="Tekstboks 19"/>
          <p:cNvSpPr txBox="1"/>
          <p:nvPr/>
        </p:nvSpPr>
        <p:spPr>
          <a:xfrm>
            <a:off x="608033" y="2935978"/>
            <a:ext cx="569387" cy="369332"/>
          </a:xfrm>
          <a:prstGeom prst="rect">
            <a:avLst/>
          </a:prstGeom>
          <a:noFill/>
        </p:spPr>
        <p:txBody>
          <a:bodyPr wrap="none" rtlCol="0">
            <a:spAutoFit/>
          </a:bodyPr>
          <a:lstStyle/>
          <a:p>
            <a:r>
              <a:rPr lang="da-DK" dirty="0" smtClean="0"/>
              <a:t>120</a:t>
            </a:r>
            <a:endParaRPr lang="da-DK" dirty="0"/>
          </a:p>
        </p:txBody>
      </p:sp>
      <p:sp>
        <p:nvSpPr>
          <p:cNvPr id="21" name="Tekstboks 20"/>
          <p:cNvSpPr txBox="1"/>
          <p:nvPr/>
        </p:nvSpPr>
        <p:spPr>
          <a:xfrm>
            <a:off x="608034" y="2166740"/>
            <a:ext cx="569387" cy="369332"/>
          </a:xfrm>
          <a:prstGeom prst="rect">
            <a:avLst/>
          </a:prstGeom>
          <a:noFill/>
        </p:spPr>
        <p:txBody>
          <a:bodyPr wrap="none" rtlCol="0">
            <a:spAutoFit/>
          </a:bodyPr>
          <a:lstStyle/>
          <a:p>
            <a:r>
              <a:rPr lang="da-DK" dirty="0" smtClean="0"/>
              <a:t>160</a:t>
            </a:r>
            <a:endParaRPr lang="da-DK" dirty="0"/>
          </a:p>
        </p:txBody>
      </p:sp>
      <p:sp>
        <p:nvSpPr>
          <p:cNvPr id="24" name="Tekstboks 23"/>
          <p:cNvSpPr txBox="1"/>
          <p:nvPr/>
        </p:nvSpPr>
        <p:spPr>
          <a:xfrm>
            <a:off x="597877" y="1427777"/>
            <a:ext cx="569387" cy="369332"/>
          </a:xfrm>
          <a:prstGeom prst="rect">
            <a:avLst/>
          </a:prstGeom>
          <a:noFill/>
        </p:spPr>
        <p:txBody>
          <a:bodyPr wrap="none" rtlCol="0">
            <a:spAutoFit/>
          </a:bodyPr>
          <a:lstStyle/>
          <a:p>
            <a:r>
              <a:rPr lang="da-DK" dirty="0" smtClean="0"/>
              <a:t>200</a:t>
            </a:r>
            <a:endParaRPr lang="da-DK" dirty="0"/>
          </a:p>
        </p:txBody>
      </p:sp>
      <p:sp>
        <p:nvSpPr>
          <p:cNvPr id="25" name="Tekstboks 24"/>
          <p:cNvSpPr txBox="1"/>
          <p:nvPr/>
        </p:nvSpPr>
        <p:spPr>
          <a:xfrm>
            <a:off x="598343" y="1797109"/>
            <a:ext cx="569387" cy="369332"/>
          </a:xfrm>
          <a:prstGeom prst="rect">
            <a:avLst/>
          </a:prstGeom>
          <a:noFill/>
        </p:spPr>
        <p:txBody>
          <a:bodyPr wrap="none" rtlCol="0">
            <a:spAutoFit/>
          </a:bodyPr>
          <a:lstStyle/>
          <a:p>
            <a:r>
              <a:rPr lang="da-DK" dirty="0" smtClean="0"/>
              <a:t>180</a:t>
            </a:r>
            <a:endParaRPr lang="da-DK" dirty="0"/>
          </a:p>
        </p:txBody>
      </p:sp>
      <p:sp>
        <p:nvSpPr>
          <p:cNvPr id="33" name="Tekstboks 32"/>
          <p:cNvSpPr txBox="1"/>
          <p:nvPr/>
        </p:nvSpPr>
        <p:spPr>
          <a:xfrm>
            <a:off x="781742" y="6337583"/>
            <a:ext cx="3211135" cy="369332"/>
          </a:xfrm>
          <a:prstGeom prst="rect">
            <a:avLst/>
          </a:prstGeom>
          <a:noFill/>
        </p:spPr>
        <p:txBody>
          <a:bodyPr wrap="none" rtlCol="0">
            <a:spAutoFit/>
          </a:bodyPr>
          <a:lstStyle/>
          <a:p>
            <a:r>
              <a:rPr lang="da-DK" dirty="0" smtClean="0"/>
              <a:t>Kilde Oversigten 2012, s. 426</a:t>
            </a:r>
            <a:endParaRPr lang="da-DK" dirty="0"/>
          </a:p>
        </p:txBody>
      </p:sp>
      <p:cxnSp>
        <p:nvCxnSpPr>
          <p:cNvPr id="27" name="Lige forbindelse 26"/>
          <p:cNvCxnSpPr/>
          <p:nvPr/>
        </p:nvCxnSpPr>
        <p:spPr>
          <a:xfrm>
            <a:off x="2609119" y="4990206"/>
            <a:ext cx="617532" cy="0"/>
          </a:xfrm>
          <a:prstGeom prst="line">
            <a:avLst/>
          </a:prstGeom>
          <a:ln w="1270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9" name="Lige forbindelse 28"/>
          <p:cNvCxnSpPr/>
          <p:nvPr/>
        </p:nvCxnSpPr>
        <p:spPr>
          <a:xfrm>
            <a:off x="2609119" y="4797152"/>
            <a:ext cx="617532" cy="0"/>
          </a:xfrm>
          <a:prstGeom prst="line">
            <a:avLst/>
          </a:prstGeom>
          <a:ln w="1270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Lige forbindelse 30"/>
          <p:cNvCxnSpPr/>
          <p:nvPr/>
        </p:nvCxnSpPr>
        <p:spPr>
          <a:xfrm>
            <a:off x="2621987" y="5315325"/>
            <a:ext cx="617532" cy="0"/>
          </a:xfrm>
          <a:prstGeom prst="line">
            <a:avLst/>
          </a:prstGeom>
          <a:ln w="127000">
            <a:solidFill>
              <a:srgbClr val="00B050"/>
            </a:solidFill>
          </a:ln>
        </p:spPr>
        <p:style>
          <a:lnRef idx="2">
            <a:schemeClr val="accent1"/>
          </a:lnRef>
          <a:fillRef idx="0">
            <a:schemeClr val="accent1"/>
          </a:fillRef>
          <a:effectRef idx="1">
            <a:schemeClr val="accent1"/>
          </a:effectRef>
          <a:fontRef idx="minor">
            <a:schemeClr val="tx1"/>
          </a:fontRef>
        </p:style>
      </p:cxnSp>
      <p:sp>
        <p:nvSpPr>
          <p:cNvPr id="26" name="Tekstboks 25"/>
          <p:cNvSpPr txBox="1"/>
          <p:nvPr/>
        </p:nvSpPr>
        <p:spPr>
          <a:xfrm>
            <a:off x="1770319" y="4588612"/>
            <a:ext cx="441146" cy="369332"/>
          </a:xfrm>
          <a:prstGeom prst="rect">
            <a:avLst/>
          </a:prstGeom>
          <a:noFill/>
          <a:ln>
            <a:noFill/>
          </a:ln>
        </p:spPr>
        <p:txBody>
          <a:bodyPr wrap="none" rtlCol="0">
            <a:spAutoFit/>
          </a:bodyPr>
          <a:lstStyle/>
          <a:p>
            <a:r>
              <a:rPr lang="da-DK" b="1" dirty="0" smtClean="0">
                <a:solidFill>
                  <a:srgbClr val="FF0000"/>
                </a:solidFill>
              </a:rPr>
              <a:t>34</a:t>
            </a:r>
            <a:endParaRPr lang="da-DK" b="1" dirty="0">
              <a:solidFill>
                <a:srgbClr val="FF0000"/>
              </a:solidFill>
            </a:endParaRPr>
          </a:p>
        </p:txBody>
      </p:sp>
      <p:sp>
        <p:nvSpPr>
          <p:cNvPr id="28" name="Tekstboks 27"/>
          <p:cNvSpPr txBox="1"/>
          <p:nvPr/>
        </p:nvSpPr>
        <p:spPr>
          <a:xfrm>
            <a:off x="1770318" y="4797152"/>
            <a:ext cx="441146" cy="369332"/>
          </a:xfrm>
          <a:prstGeom prst="rect">
            <a:avLst/>
          </a:prstGeom>
          <a:noFill/>
          <a:ln>
            <a:noFill/>
          </a:ln>
        </p:spPr>
        <p:txBody>
          <a:bodyPr wrap="none" rtlCol="0">
            <a:spAutoFit/>
          </a:bodyPr>
          <a:lstStyle/>
          <a:p>
            <a:r>
              <a:rPr lang="da-DK" b="1" dirty="0" smtClean="0">
                <a:solidFill>
                  <a:schemeClr val="accent1"/>
                </a:solidFill>
              </a:rPr>
              <a:t>22</a:t>
            </a:r>
            <a:endParaRPr lang="da-DK" b="1" dirty="0">
              <a:solidFill>
                <a:schemeClr val="accent1"/>
              </a:solidFill>
            </a:endParaRPr>
          </a:p>
        </p:txBody>
      </p:sp>
      <p:sp>
        <p:nvSpPr>
          <p:cNvPr id="30" name="Tekstboks 29"/>
          <p:cNvSpPr txBox="1"/>
          <p:nvPr/>
        </p:nvSpPr>
        <p:spPr>
          <a:xfrm>
            <a:off x="1770319" y="5126474"/>
            <a:ext cx="505267" cy="369332"/>
          </a:xfrm>
          <a:prstGeom prst="rect">
            <a:avLst/>
          </a:prstGeom>
          <a:noFill/>
          <a:ln>
            <a:noFill/>
          </a:ln>
        </p:spPr>
        <p:txBody>
          <a:bodyPr wrap="none" rtlCol="0">
            <a:spAutoFit/>
          </a:bodyPr>
          <a:lstStyle/>
          <a:p>
            <a:r>
              <a:rPr lang="da-DK" b="1" dirty="0" smtClean="0">
                <a:solidFill>
                  <a:srgbClr val="00B050"/>
                </a:solidFill>
              </a:rPr>
              <a:t>4,9</a:t>
            </a:r>
            <a:endParaRPr lang="da-DK" b="1" dirty="0">
              <a:solidFill>
                <a:srgbClr val="00B050"/>
              </a:solidFill>
            </a:endParaRPr>
          </a:p>
        </p:txBody>
      </p:sp>
    </p:spTree>
    <p:extLst>
      <p:ext uri="{BB962C8B-B14F-4D97-AF65-F5344CB8AC3E}">
        <p14:creationId xmlns:p14="http://schemas.microsoft.com/office/powerpoint/2010/main" val="36070357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951681" y="332656"/>
            <a:ext cx="7715250" cy="1143000"/>
          </a:xfrm>
        </p:spPr>
        <p:txBody>
          <a:bodyPr/>
          <a:lstStyle/>
          <a:p>
            <a:r>
              <a:rPr lang="da-DK" dirty="0" smtClean="0"/>
              <a:t>40 ton kvæggylle pr. ha</a:t>
            </a:r>
            <a:br>
              <a:rPr lang="da-DK" dirty="0" smtClean="0"/>
            </a:br>
            <a:r>
              <a:rPr lang="da-DK" sz="1800" dirty="0" smtClean="0"/>
              <a:t>min. og maks. indhold i 29 analyser kvæggylle okt. 2014</a:t>
            </a:r>
            <a:endParaRPr lang="da-DK" sz="1800" dirty="0"/>
          </a:p>
        </p:txBody>
      </p:sp>
      <p:graphicFrame>
        <p:nvGraphicFramePr>
          <p:cNvPr id="4" name="Diagram 3"/>
          <p:cNvGraphicFramePr>
            <a:graphicFrameLocks/>
          </p:cNvGraphicFramePr>
          <p:nvPr>
            <p:extLst>
              <p:ext uri="{D42A27DB-BD31-4B8C-83A1-F6EECF244321}">
                <p14:modId xmlns:p14="http://schemas.microsoft.com/office/powerpoint/2010/main" val="3530701858"/>
              </p:ext>
            </p:extLst>
          </p:nvPr>
        </p:nvGraphicFramePr>
        <p:xfrm>
          <a:off x="683568" y="1628800"/>
          <a:ext cx="7632848" cy="4608512"/>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Lige forbindelse 5"/>
          <p:cNvCxnSpPr/>
          <p:nvPr/>
        </p:nvCxnSpPr>
        <p:spPr>
          <a:xfrm>
            <a:off x="2051720" y="2309530"/>
            <a:ext cx="720080" cy="0"/>
          </a:xfrm>
          <a:prstGeom prst="line">
            <a:avLst/>
          </a:prstGeom>
          <a:ln w="63500">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8" name="Tekstboks 7"/>
          <p:cNvSpPr txBox="1"/>
          <p:nvPr/>
        </p:nvSpPr>
        <p:spPr>
          <a:xfrm>
            <a:off x="1756137" y="1650219"/>
            <a:ext cx="1749261" cy="646331"/>
          </a:xfrm>
          <a:prstGeom prst="rect">
            <a:avLst/>
          </a:prstGeom>
          <a:noFill/>
        </p:spPr>
        <p:txBody>
          <a:bodyPr wrap="none" rtlCol="0">
            <a:spAutoFit/>
          </a:bodyPr>
          <a:lstStyle/>
          <a:p>
            <a:r>
              <a:rPr lang="da-DK" dirty="0" smtClean="0">
                <a:solidFill>
                  <a:srgbClr val="FF0000"/>
                </a:solidFill>
              </a:rPr>
              <a:t>157 kg N pr. ha</a:t>
            </a:r>
          </a:p>
          <a:p>
            <a:r>
              <a:rPr lang="da-DK" dirty="0" smtClean="0">
                <a:solidFill>
                  <a:srgbClr val="FF0000"/>
                </a:solidFill>
              </a:rPr>
              <a:t>JB 1 vandet</a:t>
            </a:r>
            <a:endParaRPr lang="da-DK" dirty="0">
              <a:solidFill>
                <a:srgbClr val="FF0000"/>
              </a:solidFill>
            </a:endParaRPr>
          </a:p>
        </p:txBody>
      </p:sp>
      <p:cxnSp>
        <p:nvCxnSpPr>
          <p:cNvPr id="9" name="Lige forbindelse 8"/>
          <p:cNvCxnSpPr/>
          <p:nvPr/>
        </p:nvCxnSpPr>
        <p:spPr>
          <a:xfrm>
            <a:off x="1331640" y="6294240"/>
            <a:ext cx="720080" cy="0"/>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Tekstboks 9"/>
          <p:cNvSpPr txBox="1"/>
          <p:nvPr/>
        </p:nvSpPr>
        <p:spPr>
          <a:xfrm>
            <a:off x="2267744" y="6109574"/>
            <a:ext cx="4123949" cy="369332"/>
          </a:xfrm>
          <a:prstGeom prst="rect">
            <a:avLst/>
          </a:prstGeom>
          <a:noFill/>
        </p:spPr>
        <p:txBody>
          <a:bodyPr wrap="none" rtlCol="0">
            <a:spAutoFit/>
          </a:bodyPr>
          <a:lstStyle/>
          <a:p>
            <a:r>
              <a:rPr lang="da-DK" dirty="0" smtClean="0">
                <a:solidFill>
                  <a:srgbClr val="FF0000"/>
                </a:solidFill>
              </a:rPr>
              <a:t>= Norm/bortførsel ved 14 ton TS pr. ha</a:t>
            </a:r>
            <a:endParaRPr lang="da-DK" dirty="0">
              <a:solidFill>
                <a:srgbClr val="FF0000"/>
              </a:solidFill>
            </a:endParaRPr>
          </a:p>
        </p:txBody>
      </p:sp>
      <p:cxnSp>
        <p:nvCxnSpPr>
          <p:cNvPr id="11" name="Lige forbindelse 10"/>
          <p:cNvCxnSpPr/>
          <p:nvPr/>
        </p:nvCxnSpPr>
        <p:spPr>
          <a:xfrm>
            <a:off x="5292080" y="5048332"/>
            <a:ext cx="720080" cy="0"/>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Lige forbindelse 11"/>
          <p:cNvCxnSpPr/>
          <p:nvPr/>
        </p:nvCxnSpPr>
        <p:spPr>
          <a:xfrm>
            <a:off x="4211960" y="2636912"/>
            <a:ext cx="720080" cy="0"/>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Lige forbindelse 12"/>
          <p:cNvCxnSpPr/>
          <p:nvPr/>
        </p:nvCxnSpPr>
        <p:spPr>
          <a:xfrm>
            <a:off x="3067382" y="4825616"/>
            <a:ext cx="720080" cy="0"/>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Lige forbindelse 13"/>
          <p:cNvCxnSpPr/>
          <p:nvPr/>
        </p:nvCxnSpPr>
        <p:spPr>
          <a:xfrm>
            <a:off x="6391693" y="5128728"/>
            <a:ext cx="720080" cy="0"/>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Ellipse 14"/>
          <p:cNvSpPr/>
          <p:nvPr/>
        </p:nvSpPr>
        <p:spPr>
          <a:xfrm>
            <a:off x="1547663" y="1340768"/>
            <a:ext cx="2088233" cy="2748001"/>
          </a:xfrm>
          <a:prstGeom prst="ellipse">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sp>
        <p:nvSpPr>
          <p:cNvPr id="16" name="Ellipse 15"/>
          <p:cNvSpPr/>
          <p:nvPr/>
        </p:nvSpPr>
        <p:spPr>
          <a:xfrm>
            <a:off x="2670583" y="4088769"/>
            <a:ext cx="1512168" cy="1152128"/>
          </a:xfrm>
          <a:prstGeom prst="ellipse">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sp>
        <p:nvSpPr>
          <p:cNvPr id="17" name="Ellipse 16"/>
          <p:cNvSpPr/>
          <p:nvPr/>
        </p:nvSpPr>
        <p:spPr>
          <a:xfrm>
            <a:off x="3995936" y="1802227"/>
            <a:ext cx="1296144" cy="2304256"/>
          </a:xfrm>
          <a:prstGeom prst="ellipse">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sp>
        <p:nvSpPr>
          <p:cNvPr id="18" name="Ellipse 17"/>
          <p:cNvSpPr/>
          <p:nvPr/>
        </p:nvSpPr>
        <p:spPr>
          <a:xfrm>
            <a:off x="4980655" y="3212976"/>
            <a:ext cx="1247530" cy="2983686"/>
          </a:xfrm>
          <a:prstGeom prst="ellipse">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sp>
        <p:nvSpPr>
          <p:cNvPr id="19" name="Ellipse 18"/>
          <p:cNvSpPr/>
          <p:nvPr/>
        </p:nvSpPr>
        <p:spPr>
          <a:xfrm>
            <a:off x="6228185" y="4271618"/>
            <a:ext cx="1080119" cy="1677662"/>
          </a:xfrm>
          <a:prstGeom prst="ellipse">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sp>
        <p:nvSpPr>
          <p:cNvPr id="2" name="Tekstboks 1"/>
          <p:cNvSpPr txBox="1"/>
          <p:nvPr/>
        </p:nvSpPr>
        <p:spPr>
          <a:xfrm>
            <a:off x="1215593" y="6506857"/>
            <a:ext cx="2621230" cy="369332"/>
          </a:xfrm>
          <a:prstGeom prst="rect">
            <a:avLst/>
          </a:prstGeom>
          <a:noFill/>
        </p:spPr>
        <p:txBody>
          <a:bodyPr wrap="none" rtlCol="0">
            <a:spAutoFit/>
          </a:bodyPr>
          <a:lstStyle/>
          <a:p>
            <a:r>
              <a:rPr lang="da-DK" dirty="0" smtClean="0"/>
              <a:t>Analyser ikke publiceret</a:t>
            </a:r>
            <a:endParaRPr lang="da-DK" dirty="0"/>
          </a:p>
        </p:txBody>
      </p:sp>
      <p:sp>
        <p:nvSpPr>
          <p:cNvPr id="5" name="Tekstboks 4"/>
          <p:cNvSpPr txBox="1"/>
          <p:nvPr/>
        </p:nvSpPr>
        <p:spPr>
          <a:xfrm>
            <a:off x="2805051" y="4271618"/>
            <a:ext cx="1390189" cy="369332"/>
          </a:xfrm>
          <a:prstGeom prst="rect">
            <a:avLst/>
          </a:prstGeom>
          <a:noFill/>
        </p:spPr>
        <p:txBody>
          <a:bodyPr wrap="none" rtlCol="0">
            <a:spAutoFit/>
          </a:bodyPr>
          <a:lstStyle/>
          <a:p>
            <a:r>
              <a:rPr lang="da-DK" dirty="0" smtClean="0">
                <a:solidFill>
                  <a:srgbClr val="FF0000"/>
                </a:solidFill>
              </a:rPr>
              <a:t>28 kg pr. ha</a:t>
            </a:r>
            <a:endParaRPr lang="da-DK" dirty="0">
              <a:solidFill>
                <a:srgbClr val="FF0000"/>
              </a:solidFill>
            </a:endParaRPr>
          </a:p>
        </p:txBody>
      </p:sp>
      <p:sp>
        <p:nvSpPr>
          <p:cNvPr id="20" name="Tekstboks 19"/>
          <p:cNvSpPr txBox="1"/>
          <p:nvPr/>
        </p:nvSpPr>
        <p:spPr>
          <a:xfrm>
            <a:off x="3923928" y="2267580"/>
            <a:ext cx="1518429" cy="369332"/>
          </a:xfrm>
          <a:prstGeom prst="rect">
            <a:avLst/>
          </a:prstGeom>
          <a:noFill/>
        </p:spPr>
        <p:txBody>
          <a:bodyPr wrap="none" rtlCol="0">
            <a:spAutoFit/>
          </a:bodyPr>
          <a:lstStyle/>
          <a:p>
            <a:r>
              <a:rPr lang="da-DK" dirty="0" smtClean="0">
                <a:solidFill>
                  <a:srgbClr val="FF0000"/>
                </a:solidFill>
              </a:rPr>
              <a:t>140 kg pr. ha</a:t>
            </a:r>
            <a:endParaRPr lang="da-DK" dirty="0">
              <a:solidFill>
                <a:srgbClr val="FF0000"/>
              </a:solidFill>
            </a:endParaRPr>
          </a:p>
        </p:txBody>
      </p:sp>
      <p:sp>
        <p:nvSpPr>
          <p:cNvPr id="21" name="Tekstboks 20"/>
          <p:cNvSpPr txBox="1"/>
          <p:nvPr/>
        </p:nvSpPr>
        <p:spPr>
          <a:xfrm>
            <a:off x="5020942" y="4606535"/>
            <a:ext cx="1390189" cy="369332"/>
          </a:xfrm>
          <a:prstGeom prst="rect">
            <a:avLst/>
          </a:prstGeom>
          <a:noFill/>
        </p:spPr>
        <p:txBody>
          <a:bodyPr wrap="none" rtlCol="0">
            <a:spAutoFit/>
          </a:bodyPr>
          <a:lstStyle/>
          <a:p>
            <a:r>
              <a:rPr lang="da-DK" dirty="0" smtClean="0">
                <a:solidFill>
                  <a:srgbClr val="FF0000"/>
                </a:solidFill>
              </a:rPr>
              <a:t>17 kg pr. ha</a:t>
            </a:r>
            <a:endParaRPr lang="da-DK" dirty="0">
              <a:solidFill>
                <a:srgbClr val="FF0000"/>
              </a:solidFill>
            </a:endParaRPr>
          </a:p>
        </p:txBody>
      </p:sp>
      <p:sp>
        <p:nvSpPr>
          <p:cNvPr id="22" name="Tekstboks 21"/>
          <p:cNvSpPr txBox="1"/>
          <p:nvPr/>
        </p:nvSpPr>
        <p:spPr>
          <a:xfrm>
            <a:off x="6228185" y="4610171"/>
            <a:ext cx="1390189" cy="369332"/>
          </a:xfrm>
          <a:prstGeom prst="rect">
            <a:avLst/>
          </a:prstGeom>
          <a:noFill/>
        </p:spPr>
        <p:txBody>
          <a:bodyPr wrap="none" rtlCol="0">
            <a:spAutoFit/>
          </a:bodyPr>
          <a:lstStyle/>
          <a:p>
            <a:r>
              <a:rPr lang="da-DK" dirty="0" smtClean="0">
                <a:solidFill>
                  <a:srgbClr val="FF0000"/>
                </a:solidFill>
              </a:rPr>
              <a:t>13 kg pr. ha</a:t>
            </a:r>
            <a:endParaRPr lang="da-DK" dirty="0">
              <a:solidFill>
                <a:srgbClr val="FF0000"/>
              </a:solidFill>
            </a:endParaRPr>
          </a:p>
        </p:txBody>
      </p:sp>
    </p:spTree>
    <p:extLst>
      <p:ext uri="{BB962C8B-B14F-4D97-AF65-F5344CB8AC3E}">
        <p14:creationId xmlns:p14="http://schemas.microsoft.com/office/powerpoint/2010/main" val="41895733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5" grpId="0"/>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p:cNvGraphicFramePr>
            <a:graphicFrameLocks/>
          </p:cNvGraphicFramePr>
          <p:nvPr>
            <p:extLst>
              <p:ext uri="{D42A27DB-BD31-4B8C-83A1-F6EECF244321}">
                <p14:modId xmlns:p14="http://schemas.microsoft.com/office/powerpoint/2010/main" val="518857097"/>
              </p:ext>
            </p:extLst>
          </p:nvPr>
        </p:nvGraphicFramePr>
        <p:xfrm>
          <a:off x="477124" y="1062679"/>
          <a:ext cx="7632848" cy="549655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974377" y="121568"/>
            <a:ext cx="7200400" cy="1143000"/>
          </a:xfrm>
        </p:spPr>
        <p:txBody>
          <a:bodyPr/>
          <a:lstStyle/>
          <a:p>
            <a:r>
              <a:rPr lang="da-DK" dirty="0" smtClean="0"/>
              <a:t>Optagelse af næringsstoffer</a:t>
            </a:r>
            <a:endParaRPr lang="da-DK" dirty="0"/>
          </a:p>
        </p:txBody>
      </p:sp>
      <p:sp>
        <p:nvSpPr>
          <p:cNvPr id="5" name="Tekstboks 4"/>
          <p:cNvSpPr txBox="1"/>
          <p:nvPr/>
        </p:nvSpPr>
        <p:spPr>
          <a:xfrm>
            <a:off x="2178241" y="5912903"/>
            <a:ext cx="750526" cy="461665"/>
          </a:xfrm>
          <a:prstGeom prst="rect">
            <a:avLst/>
          </a:prstGeom>
          <a:noFill/>
        </p:spPr>
        <p:txBody>
          <a:bodyPr wrap="none" rtlCol="0">
            <a:spAutoFit/>
          </a:bodyPr>
          <a:lstStyle/>
          <a:p>
            <a:r>
              <a:rPr lang="da-DK" sz="2400" dirty="0"/>
              <a:t>J</a:t>
            </a:r>
            <a:r>
              <a:rPr lang="da-DK" sz="2400" dirty="0" smtClean="0"/>
              <a:t>uni</a:t>
            </a:r>
            <a:endParaRPr lang="da-DK" sz="2400" dirty="0"/>
          </a:p>
        </p:txBody>
      </p:sp>
      <p:sp>
        <p:nvSpPr>
          <p:cNvPr id="6" name="Tekstboks 5"/>
          <p:cNvSpPr txBox="1"/>
          <p:nvPr/>
        </p:nvSpPr>
        <p:spPr>
          <a:xfrm>
            <a:off x="5139434" y="5880412"/>
            <a:ext cx="817853" cy="461665"/>
          </a:xfrm>
          <a:prstGeom prst="rect">
            <a:avLst/>
          </a:prstGeom>
          <a:noFill/>
        </p:spPr>
        <p:txBody>
          <a:bodyPr wrap="none" rtlCol="0">
            <a:spAutoFit/>
          </a:bodyPr>
          <a:lstStyle/>
          <a:p>
            <a:r>
              <a:rPr lang="da-DK" sz="2400" dirty="0"/>
              <a:t>A</a:t>
            </a:r>
            <a:r>
              <a:rPr lang="da-DK" sz="2400" dirty="0" smtClean="0"/>
              <a:t>ug.</a:t>
            </a:r>
            <a:endParaRPr lang="da-DK" sz="2400" dirty="0"/>
          </a:p>
        </p:txBody>
      </p:sp>
      <p:sp>
        <p:nvSpPr>
          <p:cNvPr id="7" name="Tekstboks 6"/>
          <p:cNvSpPr txBox="1"/>
          <p:nvPr/>
        </p:nvSpPr>
        <p:spPr>
          <a:xfrm>
            <a:off x="6580391" y="5903027"/>
            <a:ext cx="902811" cy="461665"/>
          </a:xfrm>
          <a:prstGeom prst="rect">
            <a:avLst/>
          </a:prstGeom>
          <a:noFill/>
        </p:spPr>
        <p:txBody>
          <a:bodyPr wrap="none" rtlCol="0">
            <a:spAutoFit/>
          </a:bodyPr>
          <a:lstStyle/>
          <a:p>
            <a:r>
              <a:rPr lang="da-DK" sz="2400" dirty="0"/>
              <a:t>S</a:t>
            </a:r>
            <a:r>
              <a:rPr lang="da-DK" sz="2400" dirty="0" smtClean="0"/>
              <a:t>ept.</a:t>
            </a:r>
            <a:endParaRPr lang="da-DK" sz="2400" dirty="0"/>
          </a:p>
        </p:txBody>
      </p:sp>
      <p:sp>
        <p:nvSpPr>
          <p:cNvPr id="16" name="Tekstboks 15"/>
          <p:cNvSpPr txBox="1"/>
          <p:nvPr/>
        </p:nvSpPr>
        <p:spPr>
          <a:xfrm>
            <a:off x="3745612" y="5902961"/>
            <a:ext cx="647934" cy="461665"/>
          </a:xfrm>
          <a:prstGeom prst="rect">
            <a:avLst/>
          </a:prstGeom>
          <a:noFill/>
        </p:spPr>
        <p:txBody>
          <a:bodyPr wrap="none" rtlCol="0">
            <a:spAutoFit/>
          </a:bodyPr>
          <a:lstStyle/>
          <a:p>
            <a:r>
              <a:rPr lang="da-DK" sz="2400" dirty="0"/>
              <a:t>J</a:t>
            </a:r>
            <a:r>
              <a:rPr lang="da-DK" sz="2400" dirty="0" smtClean="0"/>
              <a:t>uli</a:t>
            </a:r>
            <a:endParaRPr lang="da-DK" sz="2400" dirty="0"/>
          </a:p>
        </p:txBody>
      </p:sp>
      <p:sp>
        <p:nvSpPr>
          <p:cNvPr id="17" name="Tekstboks 16"/>
          <p:cNvSpPr txBox="1"/>
          <p:nvPr/>
        </p:nvSpPr>
        <p:spPr>
          <a:xfrm>
            <a:off x="741714" y="6374568"/>
            <a:ext cx="1834926" cy="369332"/>
          </a:xfrm>
          <a:prstGeom prst="rect">
            <a:avLst/>
          </a:prstGeom>
          <a:noFill/>
        </p:spPr>
        <p:txBody>
          <a:bodyPr wrap="none" rtlCol="0">
            <a:spAutoFit/>
          </a:bodyPr>
          <a:lstStyle/>
          <a:p>
            <a:r>
              <a:rPr lang="da-DK" dirty="0" smtClean="0"/>
              <a:t>SP </a:t>
            </a:r>
            <a:r>
              <a:rPr lang="da-DK" dirty="0" err="1" smtClean="0"/>
              <a:t>ber</a:t>
            </a:r>
            <a:r>
              <a:rPr lang="da-DK" dirty="0" smtClean="0"/>
              <a:t>. nr. 1741</a:t>
            </a:r>
            <a:endParaRPr lang="da-DK" dirty="0"/>
          </a:p>
        </p:txBody>
      </p:sp>
      <p:sp>
        <p:nvSpPr>
          <p:cNvPr id="3" name="Tekstboks 2"/>
          <p:cNvSpPr txBox="1"/>
          <p:nvPr/>
        </p:nvSpPr>
        <p:spPr>
          <a:xfrm>
            <a:off x="6616361" y="1340768"/>
            <a:ext cx="1082348" cy="369332"/>
          </a:xfrm>
          <a:prstGeom prst="rect">
            <a:avLst/>
          </a:prstGeom>
          <a:noFill/>
        </p:spPr>
        <p:txBody>
          <a:bodyPr wrap="none" rtlCol="0">
            <a:spAutoFit/>
          </a:bodyPr>
          <a:lstStyle/>
          <a:p>
            <a:r>
              <a:rPr lang="da-DK" dirty="0" smtClean="0"/>
              <a:t>Kvælstof</a:t>
            </a:r>
            <a:endParaRPr lang="da-DK" dirty="0"/>
          </a:p>
        </p:txBody>
      </p:sp>
      <p:sp>
        <p:nvSpPr>
          <p:cNvPr id="8" name="Nedadgående pil 7"/>
          <p:cNvSpPr/>
          <p:nvPr/>
        </p:nvSpPr>
        <p:spPr>
          <a:xfrm>
            <a:off x="2382749" y="3974517"/>
            <a:ext cx="484632" cy="1368995"/>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2" name="Tekstboks 11"/>
          <p:cNvSpPr txBox="1"/>
          <p:nvPr/>
        </p:nvSpPr>
        <p:spPr>
          <a:xfrm>
            <a:off x="1793070" y="3276556"/>
            <a:ext cx="2159566" cy="646331"/>
          </a:xfrm>
          <a:prstGeom prst="rect">
            <a:avLst/>
          </a:prstGeom>
          <a:noFill/>
        </p:spPr>
        <p:txBody>
          <a:bodyPr wrap="none" rtlCol="0">
            <a:spAutoFit/>
          </a:bodyPr>
          <a:lstStyle/>
          <a:p>
            <a:r>
              <a:rPr lang="da-DK" b="1" dirty="0" smtClean="0">
                <a:solidFill>
                  <a:srgbClr val="FF0000"/>
                </a:solidFill>
              </a:rPr>
              <a:t>Senest midt i juni </a:t>
            </a:r>
          </a:p>
          <a:p>
            <a:r>
              <a:rPr lang="da-DK" b="1" dirty="0" smtClean="0">
                <a:solidFill>
                  <a:srgbClr val="FF0000"/>
                </a:solidFill>
              </a:rPr>
              <a:t>(st. 16-18) </a:t>
            </a:r>
            <a:endParaRPr lang="da-DK" b="1" dirty="0">
              <a:solidFill>
                <a:srgbClr val="FF0000"/>
              </a:solidFill>
            </a:endParaRPr>
          </a:p>
        </p:txBody>
      </p:sp>
    </p:spTree>
    <p:extLst>
      <p:ext uri="{BB962C8B-B14F-4D97-AF65-F5344CB8AC3E}">
        <p14:creationId xmlns:p14="http://schemas.microsoft.com/office/powerpoint/2010/main" val="25466164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m\AppData\Local\Microsoft\Windows\Temporary Internet Files\Content.Outlook\M03EWVU6\Mark (3 af 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429"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indhold 4"/>
          <p:cNvSpPr>
            <a:spLocks noGrp="1"/>
          </p:cNvSpPr>
          <p:nvPr>
            <p:ph sz="quarter" idx="12"/>
          </p:nvPr>
        </p:nvSpPr>
        <p:spPr>
          <a:xfrm>
            <a:off x="944243" y="116632"/>
            <a:ext cx="7716018" cy="1872208"/>
          </a:xfrm>
        </p:spPr>
        <p:txBody>
          <a:bodyPr/>
          <a:lstStyle/>
          <a:p>
            <a:r>
              <a:rPr lang="da-DK" dirty="0" smtClean="0"/>
              <a:t>Sandjord</a:t>
            </a:r>
          </a:p>
          <a:p>
            <a:pPr lvl="1"/>
            <a:r>
              <a:rPr lang="da-DK" dirty="0" smtClean="0"/>
              <a:t>Kløvergræs skal nedvisnes om efteråret eller pløjes senest 1. marts</a:t>
            </a:r>
          </a:p>
          <a:p>
            <a:pPr lvl="1"/>
            <a:r>
              <a:rPr lang="da-DK" dirty="0" smtClean="0"/>
              <a:t>Skal pakkes</a:t>
            </a:r>
            <a:endParaRPr lang="da-DK" dirty="0"/>
          </a:p>
        </p:txBody>
      </p:sp>
      <p:pic>
        <p:nvPicPr>
          <p:cNvPr id="4" name="Picture 2" descr="S:\7 Billeder\HSL\2014-04-25_Majsdemo 2014\Majsdemo 2014 05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
          <a:stretch/>
        </p:blipFill>
        <p:spPr bwMode="auto">
          <a:xfrm>
            <a:off x="-35429" y="4362737"/>
            <a:ext cx="9144000" cy="2482770"/>
          </a:xfrm>
          <a:prstGeom prst="rect">
            <a:avLst/>
          </a:prstGeom>
          <a:noFill/>
          <a:extLst>
            <a:ext uri="{909E8E84-426E-40DD-AFC4-6F175D3DCCD1}">
              <a14:hiddenFill xmlns:a14="http://schemas.microsoft.com/office/drawing/2010/main">
                <a:solidFill>
                  <a:srgbClr val="FFFFFF"/>
                </a:solidFill>
              </a14:hiddenFill>
            </a:ext>
          </a:extLst>
        </p:spPr>
      </p:pic>
      <p:sp>
        <p:nvSpPr>
          <p:cNvPr id="2" name="Tekstboks 1"/>
          <p:cNvSpPr txBox="1"/>
          <p:nvPr/>
        </p:nvSpPr>
        <p:spPr>
          <a:xfrm>
            <a:off x="3440351" y="6477782"/>
            <a:ext cx="5724644" cy="369332"/>
          </a:xfrm>
          <a:prstGeom prst="rect">
            <a:avLst/>
          </a:prstGeom>
          <a:noFill/>
        </p:spPr>
        <p:txBody>
          <a:bodyPr wrap="none" rtlCol="0">
            <a:spAutoFit/>
          </a:bodyPr>
          <a:lstStyle/>
          <a:p>
            <a:r>
              <a:rPr lang="da-DK" dirty="0" smtClean="0">
                <a:solidFill>
                  <a:schemeClr val="bg1"/>
                </a:solidFill>
              </a:rPr>
              <a:t>Foto: Helge Lund, Kolding Herreds Landbrugsforening</a:t>
            </a:r>
            <a:endParaRPr lang="da-DK" dirty="0">
              <a:solidFill>
                <a:schemeClr val="bg1"/>
              </a:solidFill>
            </a:endParaRPr>
          </a:p>
        </p:txBody>
      </p:sp>
    </p:spTree>
    <p:extLst>
      <p:ext uri="{BB962C8B-B14F-4D97-AF65-F5344CB8AC3E}">
        <p14:creationId xmlns:p14="http://schemas.microsoft.com/office/powerpoint/2010/main" val="20132121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m20150102_PLANTEKONGRES_næringsstoffer">
  <a:themeElements>
    <a:clrScheme name="Plantekongres2015">
      <a:dk1>
        <a:srgbClr val="000000"/>
      </a:dk1>
      <a:lt1>
        <a:srgbClr val="FFFFFF"/>
      </a:lt1>
      <a:dk2>
        <a:srgbClr val="076482"/>
      </a:dk2>
      <a:lt2>
        <a:srgbClr val="C8C7B2"/>
      </a:lt2>
      <a:accent1>
        <a:srgbClr val="076482"/>
      </a:accent1>
      <a:accent2>
        <a:srgbClr val="9DDCF9"/>
      </a:accent2>
      <a:accent3>
        <a:srgbClr val="C8C7B2"/>
      </a:accent3>
      <a:accent4>
        <a:srgbClr val="09562C"/>
      </a:accent4>
      <a:accent5>
        <a:srgbClr val="D1D733"/>
      </a:accent5>
      <a:accent6>
        <a:srgbClr val="E95D0F"/>
      </a:accent6>
      <a:hlink>
        <a:srgbClr val="E95D0F"/>
      </a:hlink>
      <a:folHlink>
        <a:srgbClr val="09562C"/>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rtikelside" ma:contentTypeID="0x010100C568DB52D9D0A14D9B2FDCC96666E9F2007948130EC3DB064584E219954237AF3900242457EFB8B24247815D688C526CD44D009690C395DF00CE4C919B1A03C70EBDBB" ma:contentTypeVersion="0" ma:contentTypeDescription="Artikelside er en skabelon for systemindholdstyper, der er oprettet af funktionen for ressourcer til udgivelse. Det er den tilknyttede indholdstypeskabelon for de standardsidelayout, der bruges til at oprette artikelsider på websteder, hvor udgivelsesfunktionen er aktiveret." ma:contentTypeScope="" ma:versionID="3581e59aad08de41c89e787ffd39e1d8">
  <xsd:schema xmlns:xsd="http://www.w3.org/2001/XMLSchema" xmlns:xs="http://www.w3.org/2001/XMLSchema" xmlns:p="http://schemas.microsoft.com/office/2006/metadata/properties" xmlns:ns1="http://schemas.microsoft.com/sharepoint/v3" targetNamespace="http://schemas.microsoft.com/office/2006/metadata/properties" ma:root="true" ma:fieldsID="eb60004005fa4da1e5b89724de2e0f6f" ns1:_="">
    <xsd:import namespace="http://schemas.microsoft.com/sharepoint/v3"/>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PageImage" minOccurs="0"/>
                <xsd:element ref="ns1:PublishingPageContent" minOccurs="0"/>
                <xsd:element ref="ns1:SummaryLinks" minOccurs="0"/>
                <xsd:element ref="ns1:ArticleByLine" minOccurs="0"/>
                <xsd:element ref="ns1:ArticleStartDate" minOccurs="0"/>
                <xsd:element ref="ns1:PublishingImageCaption" minOccurs="0"/>
                <xsd:element ref="ns1:HeaderStyleDefinit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Kommentarer" ma:internalName="Comments">
      <xsd:simpleType>
        <xsd:restriction base="dms:Note">
          <xsd:maxLength value="255"/>
        </xsd:restriction>
      </xsd:simpleType>
    </xsd:element>
    <xsd:element name="PublishingStartDate" ma:index="9" nillable="true" ma:displayName="Startdato for planlægning" ma:description="" ma:hidden="true" ma:internalName="PublishingStartDate">
      <xsd:simpleType>
        <xsd:restriction base="dms:Unknown"/>
      </xsd:simpleType>
    </xsd:element>
    <xsd:element name="PublishingExpirationDate" ma:index="10" nillable="true" ma:displayName="Slutdato for planlægning" ma:description="" ma:hidden="true" ma:internalName="PublishingExpirationDate">
      <xsd:simpleType>
        <xsd:restriction base="dms:Unknown"/>
      </xsd:simpleType>
    </xsd:element>
    <xsd:element name="PublishingContact" ma:index="11" nillable="true" ma:displayName="Kontaktperson"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E-mail-adresse på kontaktperson" ma:internalName="PublishingContactEmail">
      <xsd:simpleType>
        <xsd:restriction base="dms:Text">
          <xsd:maxLength value="255"/>
        </xsd:restriction>
      </xsd:simpleType>
    </xsd:element>
    <xsd:element name="PublishingContactName" ma:index="13" nillable="true" ma:displayName="Navn på kontaktperson" ma:internalName="PublishingContactName">
      <xsd:simpleType>
        <xsd:restriction base="dms:Text">
          <xsd:maxLength value="255"/>
        </xsd:restriction>
      </xsd:simpleType>
    </xsd:element>
    <xsd:element name="PublishingContactPicture" ma:index="14" nillable="true" ma:displayName="Billede af kontaktperson"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Side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sgruppe-id" ma:hidden="true" ma:internalName="PublishingVariationGroupID">
      <xsd:simpleType>
        <xsd:restriction base="dms:Text">
          <xsd:maxLength value="255"/>
        </xsd:restriction>
      </xsd:simpleType>
    </xsd:element>
    <xsd:element name="PublishingVariationRelationshipLinkFieldID" ma:index="17" nillable="true" ma:displayName="Relationshyperlink for variation"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Opløftningsbillede" ma:internalName="PublishingRollupImage">
      <xsd:simpleType>
        <xsd:restriction base="dms:Unknown"/>
      </xsd:simpleType>
    </xsd:element>
    <xsd:element name="Audience" ma:index="19" nillable="true" ma:displayName="Målgrupper" ma:description="" ma:internalName="Audience">
      <xsd:simpleType>
        <xsd:restriction base="dms:Unknown"/>
      </xsd:simpleType>
    </xsd:element>
    <xsd:element name="PublishingPageImage" ma:index="20" nillable="true" ma:displayName="Sidebillede" ma:internalName="PublishingPageImage">
      <xsd:simpleType>
        <xsd:restriction base="dms:Unknown"/>
      </xsd:simpleType>
    </xsd:element>
    <xsd:element name="PublishingPageContent" ma:index="21" nillable="true" ma:displayName="Sideindhold" ma:internalName="PublishingPageContent">
      <xsd:simpleType>
        <xsd:restriction base="dms:Unknown"/>
      </xsd:simpleType>
    </xsd:element>
    <xsd:element name="SummaryLinks" ma:index="22" nillable="true" ma:displayName="Oversigtshyperlinks" ma:internalName="SummaryLinks">
      <xsd:simpleType>
        <xsd:restriction base="dms:Unknown"/>
      </xsd:simpleType>
    </xsd:element>
    <xsd:element name="ArticleByLine" ma:index="23" nillable="true" ma:displayName="Forfatterlinje" ma:internalName="ArticleByLine">
      <xsd:simpleType>
        <xsd:restriction base="dms:Text">
          <xsd:maxLength value="255"/>
        </xsd:restriction>
      </xsd:simpleType>
    </xsd:element>
    <xsd:element name="ArticleStartDate" ma:index="24" nillable="true" ma:displayName="Artikeldato" ma:format="DateOnly" ma:internalName="ArticleStartDate">
      <xsd:simpleType>
        <xsd:restriction base="dms:DateTime"/>
      </xsd:simpleType>
    </xsd:element>
    <xsd:element name="PublishingImageCaption" ma:index="25" nillable="true" ma:displayName="Billedtekst" ma:internalName="PublishingImageCaption">
      <xsd:simpleType>
        <xsd:restriction base="dms:Unknown"/>
      </xsd:simpleType>
    </xsd:element>
    <xsd:element name="HeaderStyleDefinitions" ma:index="26" nillable="true" ma:displayName="Typografidefinitioner" ma:hidden="true" ma:internalName="HeaderStyleDefinition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RollupImage xmlns="http://schemas.microsoft.com/sharepoint/v3" xsi:nil="true"/>
    <ArticleStartDate xmlns="http://schemas.microsoft.com/sharepoint/v3">2015-01-14T23:00:00+00:00</ArticleStartDate>
    <ArticleByLine xmlns="http://schemas.microsoft.com/sharepoint/v3" xsi:nil="true"/>
    <PublishingContactEmail xmlns="http://schemas.microsoft.com/sharepoint/v3" xsi:nil="true"/>
    <PublishingPageImage xmlns="http://schemas.microsoft.com/sharepoint/v3" xsi:nil="true"/>
    <SummaryLinks xmlns="http://schemas.microsoft.com/sharepoint/v3">&lt;div title="_schemaversion" id="_3"&gt;
  &lt;div title="_view"&gt;
    &lt;span title="_columns"&gt;1&lt;/span&gt;
    &lt;span title="_linkstyle"&gt;&lt;/span&gt;
    &lt;span title="_groupstyle"&gt;&lt;/span&gt;
  &lt;/div&gt;
&lt;/div&gt;</SummaryLinks>
    <Audience xmlns="http://schemas.microsoft.com/sharepoint/v3" xsi:nil="true"/>
    <PublishingImageCaption xmlns="http://schemas.microsoft.com/sharepoint/v3" xsi:nil="true"/>
    <PublishingContactPicture xmlns="http://schemas.microsoft.com/sharepoint/v3">
      <Url xsi:nil="true"/>
      <Description xsi:nil="true"/>
    </PublishingContactPicture>
    <PublishingContactName xmlns="http://schemas.microsoft.com/sharepoint/v3" xsi:nil="true"/>
    <Comments xmlns="http://schemas.microsoft.com/sharepoint/v3" xsi:nil="true"/>
    <PublishingPageContent xmlns="http://schemas.microsoft.com/sharepoint/v3" xsi:nil="true"/>
    <HeaderStyleDefinitions xmlns="http://schemas.microsoft.com/sharepoint/v3" xsi:nil="true"/>
    <PublishingVariationRelationshipLinkFieldID xmlns="http://schemas.microsoft.com/sharepoint/v3">
      <Url xsi:nil="true"/>
      <Description xsi:nil="true"/>
    </PublishingVariationRelationshipLinkFieldID>
    <PublishingVariationGroupID xmlns="http://schemas.microsoft.com/sharepoint/v3" xsi:nil="true"/>
    <PublishingExpirationDate xmlns="http://schemas.microsoft.com/sharepoint/v3" xsi:nil="true"/>
    <PublishingStartDate xmlns="http://schemas.microsoft.com/sharepoint/v3" xsi:nil="true"/>
    <PublishingContact xmlns="http://schemas.microsoft.com/sharepoint/v3">
      <UserInfo>
        <DisplayName/>
        <AccountId xsi:nil="true"/>
        <AccountType/>
      </UserInfo>
    </PublishingContac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Landbrugsinfo Binær Fil" ma:contentTypeID="0x010100C568DB52D9D0A14D9B2FDCC96666E9F2007948130EC3DB064584E219954237AF3900242457EFB8B24247815D688C526CD44D00C26A9DBCB02B5C4DA1F017B836C045C00060750ADE2E6249BABB5C6118FC133DE800AF2E6DC7107240CAAE62CB7A7C0C310000F1F32262A5949142A7F3CFC081E3228E" ma:contentTypeVersion="90" ma:contentTypeDescription="Contenttype til binære filer der bliver publiceret på Landbrugsinfo" ma:contentTypeScope="" ma:versionID="0bd9af6999b4788fd262acbc9b74cc09">
  <xsd:schema xmlns:xsd="http://www.w3.org/2001/XMLSchema" xmlns:xs="http://www.w3.org/2001/XMLSchema" xmlns:p="http://schemas.microsoft.com/office/2006/metadata/properties" xmlns:ns1="http://schemas.microsoft.com/sharepoint/v3" xmlns:ns2="7a2d3802-122d-4d2d-b9c3-5fccd72b6c85" xmlns:ns3="5aa14257-579e-4a1f-bbbb-3c8dd7393476" xmlns:ns4="a70ec1f7-d5d0-498f-b7c3-564baa3e3c2e" xmlns:ns5="303eeafb-7dff-46db-9396-e9c651f530ea" targetNamespace="http://schemas.microsoft.com/office/2006/metadata/properties" ma:root="true" ma:fieldsID="10a652fb1841c5146f3a73e5a5a3b993" ns1:_="" ns2:_="" ns3:_="" ns4:_="" ns5:_="">
    <xsd:import namespace="http://schemas.microsoft.com/sharepoint/v3"/>
    <xsd:import namespace="7a2d3802-122d-4d2d-b9c3-5fccd72b6c85"/>
    <xsd:import namespace="5aa14257-579e-4a1f-bbbb-3c8dd7393476"/>
    <xsd:import namespace="a70ec1f7-d5d0-498f-b7c3-564baa3e3c2e"/>
    <xsd:import namespace="303eeafb-7dff-46db-9396-e9c651f530ea"/>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PageImage" minOccurs="0"/>
                <xsd:element ref="ns1:PublishingPageContent" minOccurs="0"/>
                <xsd:element ref="ns1:SummaryLinks" minOccurs="0"/>
                <xsd:element ref="ns1:ArticleByLine" minOccurs="0"/>
                <xsd:element ref="ns1:ArticleStartDate" minOccurs="0"/>
                <xsd:element ref="ns1:PublishingImageCaption" minOccurs="0"/>
                <xsd:element ref="ns1:HeaderStyleDefinitions" minOccurs="0"/>
                <xsd:element ref="ns2:Ansvarligafdeling" minOccurs="0"/>
                <xsd:element ref="ns3:Forfattere" minOccurs="0"/>
                <xsd:element ref="ns2:Rettighedsgruppe"/>
                <xsd:element ref="ns3:Listekode" minOccurs="0"/>
                <xsd:element ref="ns3:Nummer" minOccurs="0"/>
                <xsd:element ref="ns3:Noegleord" minOccurs="0"/>
                <xsd:element ref="ns3:Informationsserie" minOccurs="0"/>
                <xsd:element ref="ns3:Bekraeftelsesdato" minOccurs="0"/>
                <xsd:element ref="ns3:Revisionsdato" minOccurs="0"/>
                <xsd:element ref="ns2:Afsender" minOccurs="0"/>
                <xsd:element ref="ns2:Arkiveringsdato"/>
                <xsd:element ref="ns2:Ingen_x0020_besked_x0020_ved_x0020_arkivering" minOccurs="0"/>
                <xsd:element ref="ns2:HideInRollups" minOccurs="0"/>
                <xsd:element ref="ns2:IsHiddenFromRollup" minOccurs="0"/>
                <xsd:element ref="ns1:DynamicPublishingContent0" minOccurs="0"/>
                <xsd:element ref="ns1:DynamicPublishingContent1" minOccurs="0"/>
                <xsd:element ref="ns1:DynamicPublishingContent2" minOccurs="0"/>
                <xsd:element ref="ns1:DynamicPublishingContent3" minOccurs="0"/>
                <xsd:element ref="ns1:DynamicPublishingContent4" minOccurs="0"/>
                <xsd:element ref="ns1:DynamicPublishingContent5" minOccurs="0"/>
                <xsd:element ref="ns3:Sorteringsorden" minOccurs="0"/>
                <xsd:element ref="ns2:EnclosureFor" minOccurs="0"/>
                <xsd:element ref="ns2:GammelURL" minOccurs="0"/>
                <xsd:element ref="ns2:NetSkabelonValue" minOccurs="0"/>
                <xsd:element ref="ns2:Projekter" minOccurs="0"/>
                <xsd:element ref="ns2:WebInfoSubjects" minOccurs="0"/>
                <xsd:element ref="ns2:HitCount" minOccurs="0"/>
                <xsd:element ref="ns2:PermalinkID" minOccurs="0"/>
                <xsd:element ref="ns4:WebInfoMultiSelect" minOccurs="0"/>
                <xsd:element ref="ns5:_dlc_DocId" minOccurs="0"/>
                <xsd:element ref="ns5:_dlc_DocIdUrl" minOccurs="0"/>
                <xsd:element ref="ns5:_dlc_DocIdPersistId" minOccurs="0"/>
                <xsd:element ref="ns1:DynamicPublishingContent6" minOccurs="0"/>
                <xsd:element ref="ns1:DynamicPublishingContent7" minOccurs="0"/>
                <xsd:element ref="ns1:DynamicPublishingContent8" minOccurs="0"/>
                <xsd:element ref="ns1:DynamicPublishingContent9" minOccurs="0"/>
                <xsd:element ref="ns1:DynamicPublishingContent10" minOccurs="0"/>
                <xsd:element ref="ns1:DynamicPublishingContent11" minOccurs="0"/>
                <xsd:element ref="ns1:DynamicPublishingContent12" minOccurs="0"/>
                <xsd:element ref="ns1:DynamicPublishingContent13" minOccurs="0"/>
                <xsd:element ref="ns1:DynamicPublishingContent14" minOccurs="0"/>
                <xsd:element ref="ns4:TaksonomiTaxHTField0" minOccurs="0"/>
                <xsd:element ref="ns5:TaxCatchAll" minOccurs="0"/>
                <xsd:element ref="ns5:TaxCatchAllLabel" minOccurs="0"/>
                <xsd:element ref="ns4:Bevillingsgivere" minOccurs="0"/>
                <xsd:element ref="ns4:FinanceYear" minOccurs="0"/>
                <xsd:element ref="ns4:WebInfoLawCodes" minOccurs="0"/>
                <xsd:element ref="ns4:Afrapporter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Beskrivelse" ma:internalName="Comments">
      <xsd:simpleType>
        <xsd:restriction base="dms:Note">
          <xsd:maxLength value="255"/>
        </xsd:restriction>
      </xsd:simpleType>
    </xsd:element>
    <xsd:element name="PublishingStartDate" ma:index="9" nillable="true" ma:displayName="Startdato for planlægning" ma:description="" ma:internalName="PublishingStartDate">
      <xsd:simpleType>
        <xsd:restriction base="dms:Unknown"/>
      </xsd:simpleType>
    </xsd:element>
    <xsd:element name="PublishingExpirationDate" ma:index="10" nillable="true" ma:displayName="Slutdato for planlægning" ma:description="" ma:internalName="PublishingExpirationDate">
      <xsd:simpleType>
        <xsd:restriction base="dms:Unknown"/>
      </xsd:simpleType>
    </xsd:element>
    <xsd:element name="PublishingContact" ma:index="11" nillable="true" ma:displayName="Kontaktperson" ma:description=""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E-mail-adresse på kontaktperson" ma:description="" ma:internalName="PublishingContactEmail">
      <xsd:simpleType>
        <xsd:restriction base="dms:Text">
          <xsd:maxLength value="255"/>
        </xsd:restriction>
      </xsd:simpleType>
    </xsd:element>
    <xsd:element name="PublishingContactName" ma:index="13" nillable="true" ma:displayName="Navn på kontaktperson" ma:description="" ma:internalName="PublishingContactName">
      <xsd:simpleType>
        <xsd:restriction base="dms:Text">
          <xsd:maxLength value="255"/>
        </xsd:restriction>
      </xsd:simpleType>
    </xsd:element>
    <xsd:element name="PublishingContactPicture" ma:index="14" nillable="true" ma:displayName="Billede af kontaktperson" ma:description=""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Sidelayout" ma:description=""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sgruppe-id" ma:description="" ma:hidden="true" ma:internalName="PublishingVariationGroupID">
      <xsd:simpleType>
        <xsd:restriction base="dms:Text">
          <xsd:maxLength value="255"/>
        </xsd:restriction>
      </xsd:simpleType>
    </xsd:element>
    <xsd:element name="PublishingVariationRelationshipLinkFieldID" ma:index="17" nillable="true" ma:displayName="Relationshyperlink for variation" ma:description=""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Opløftningsbillede" ma:description="" ma:internalName="PublishingRollupImage">
      <xsd:simpleType>
        <xsd:restriction base="dms:Unknown"/>
      </xsd:simpleType>
    </xsd:element>
    <xsd:element name="Audience" ma:index="19" nillable="true" ma:displayName="Målgrupper" ma:description="" ma:internalName="Audience">
      <xsd:simpleType>
        <xsd:restriction base="dms:Unknown"/>
      </xsd:simpleType>
    </xsd:element>
    <xsd:element name="PublishingPageImage" ma:index="20" nillable="true" ma:displayName="Sidebillede" ma:description="" ma:internalName="PublishingPageImage">
      <xsd:simpleType>
        <xsd:restriction base="dms:Unknown"/>
      </xsd:simpleType>
    </xsd:element>
    <xsd:element name="PublishingPageContent" ma:index="21" nillable="true" ma:displayName="Sideindhold" ma:description="" ma:internalName="PublishingPageContent">
      <xsd:simpleType>
        <xsd:restriction base="dms:Unknown"/>
      </xsd:simpleType>
    </xsd:element>
    <xsd:element name="SummaryLinks" ma:index="22" nillable="true" ma:displayName="Oversigtshyperlinks" ma:description="" ma:internalName="SummaryLinks">
      <xsd:simpleType>
        <xsd:restriction base="dms:Unknown"/>
      </xsd:simpleType>
    </xsd:element>
    <xsd:element name="ArticleByLine" ma:index="23" nillable="true" ma:displayName="Forfatterlinje" ma:description="" ma:internalName="ArticleByLine">
      <xsd:simpleType>
        <xsd:restriction base="dms:Text">
          <xsd:maxLength value="255"/>
        </xsd:restriction>
      </xsd:simpleType>
    </xsd:element>
    <xsd:element name="ArticleStartDate" ma:index="24" nillable="true" ma:displayName="Artikeldato" ma:description="" ma:format="DateOnly" ma:internalName="ArticleStartDate">
      <xsd:simpleType>
        <xsd:restriction base="dms:DateTime"/>
      </xsd:simpleType>
    </xsd:element>
    <xsd:element name="PublishingImageCaption" ma:index="25" nillable="true" ma:displayName="Billedtekst" ma:description="" ma:internalName="PublishingImageCaption">
      <xsd:simpleType>
        <xsd:restriction base="dms:Unknown"/>
      </xsd:simpleType>
    </xsd:element>
    <xsd:element name="HeaderStyleDefinitions" ma:index="26" nillable="true" ma:displayName="Typografidefinitioner" ma:description="" ma:hidden="true" ma:internalName="HeaderStyleDefinitions">
      <xsd:simpleType>
        <xsd:restriction base="dms:Unknown"/>
      </xsd:simpleType>
    </xsd:element>
    <xsd:element name="DynamicPublishingContent0" ma:index="41" nillable="true" ma:displayName="Dynamisk sideindhold (1)" ma:internalName="DynamicPublishingContent0">
      <xsd:simpleType>
        <xsd:restriction base="dms:Unknown"/>
      </xsd:simpleType>
    </xsd:element>
    <xsd:element name="DynamicPublishingContent1" ma:index="42" nillable="true" ma:displayName="Dynamisk sideindhold (2)" ma:internalName="DynamicPublishingContent1">
      <xsd:simpleType>
        <xsd:restriction base="dms:Unknown"/>
      </xsd:simpleType>
    </xsd:element>
    <xsd:element name="DynamicPublishingContent2" ma:index="43" nillable="true" ma:displayName="Dynamisk sideindhold (3)" ma:internalName="DynamicPublishingContent2">
      <xsd:simpleType>
        <xsd:restriction base="dms:Unknown"/>
      </xsd:simpleType>
    </xsd:element>
    <xsd:element name="DynamicPublishingContent3" ma:index="44" nillable="true" ma:displayName="Dynamisk sideindhold (4)" ma:internalName="DynamicPublishingContent3">
      <xsd:simpleType>
        <xsd:restriction base="dms:Unknown"/>
      </xsd:simpleType>
    </xsd:element>
    <xsd:element name="DynamicPublishingContent4" ma:index="45" nillable="true" ma:displayName="Dynamisk sideindhold (5)" ma:internalName="DynamicPublishingContent4">
      <xsd:simpleType>
        <xsd:restriction base="dms:Unknown"/>
      </xsd:simpleType>
    </xsd:element>
    <xsd:element name="DynamicPublishingContent5" ma:index="46" nillable="true" ma:displayName="Dynamisk sideindhold (6)" ma:internalName="DynamicPublishingContent5">
      <xsd:simpleType>
        <xsd:restriction base="dms:Unknown"/>
      </xsd:simpleType>
    </xsd:element>
    <xsd:element name="DynamicPublishingContent6" ma:index="60" nillable="true" ma:displayName="Dynamisk sideindhold (7)" ma:hidden="true" ma:internalName="DynamicPublishingContent6">
      <xsd:simpleType>
        <xsd:restriction base="dms:Unknown"/>
      </xsd:simpleType>
    </xsd:element>
    <xsd:element name="DynamicPublishingContent7" ma:index="61" nillable="true" ma:displayName="Dynamisk sideindhold (8)" ma:hidden="true" ma:internalName="DynamicPublishingContent7">
      <xsd:simpleType>
        <xsd:restriction base="dms:Unknown"/>
      </xsd:simpleType>
    </xsd:element>
    <xsd:element name="DynamicPublishingContent8" ma:index="62" nillable="true" ma:displayName="Dynamisk sideindhold (9)" ma:hidden="true" ma:internalName="DynamicPublishingContent8">
      <xsd:simpleType>
        <xsd:restriction base="dms:Unknown"/>
      </xsd:simpleType>
    </xsd:element>
    <xsd:element name="DynamicPublishingContent9" ma:index="63" nillable="true" ma:displayName="Dynamisk sideindhold (10)" ma:hidden="true" ma:internalName="DynamicPublishingContent9">
      <xsd:simpleType>
        <xsd:restriction base="dms:Unknown"/>
      </xsd:simpleType>
    </xsd:element>
    <xsd:element name="DynamicPublishingContent10" ma:index="64" nillable="true" ma:displayName="Dynamisk sideindhold (11)" ma:hidden="true" ma:internalName="DynamicPublishingContent10">
      <xsd:simpleType>
        <xsd:restriction base="dms:Unknown"/>
      </xsd:simpleType>
    </xsd:element>
    <xsd:element name="DynamicPublishingContent11" ma:index="65" nillable="true" ma:displayName="Dynamisk sideindhold (12)" ma:hidden="true" ma:internalName="DynamicPublishingContent11">
      <xsd:simpleType>
        <xsd:restriction base="dms:Unknown"/>
      </xsd:simpleType>
    </xsd:element>
    <xsd:element name="DynamicPublishingContent12" ma:index="66" nillable="true" ma:displayName="Dynamisk sideindhold (13)" ma:hidden="true" ma:internalName="DynamicPublishingContent12">
      <xsd:simpleType>
        <xsd:restriction base="dms:Unknown"/>
      </xsd:simpleType>
    </xsd:element>
    <xsd:element name="DynamicPublishingContent13" ma:index="67" nillable="true" ma:displayName="Dynamisk sideindhold (14)" ma:hidden="true" ma:internalName="DynamicPublishingContent13">
      <xsd:simpleType>
        <xsd:restriction base="dms:Unknown"/>
      </xsd:simpleType>
    </xsd:element>
    <xsd:element name="DynamicPublishingContent14" ma:index="68" nillable="true" ma:displayName="Dynamisk sideindhold (15)" ma:hidden="true" ma:internalName="DynamicPublishingContent14">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a2d3802-122d-4d2d-b9c3-5fccd72b6c85" elementFormDefault="qualified">
    <xsd:import namespace="http://schemas.microsoft.com/office/2006/documentManagement/types"/>
    <xsd:import namespace="http://schemas.microsoft.com/office/infopath/2007/PartnerControls"/>
    <xsd:element name="Ansvarligafdeling" ma:index="27" nillable="true" ma:displayName="Ansvarlig afdeling" ma:list="2b5a13a3-256c-433f-bc8b-bde4d05df095" ma:internalName="Ansvarligafdeling" ma:showField="Title" ma:web="303eeafb-7dff-46db-9396-e9c651f530ea">
      <xsd:simpleType>
        <xsd:restriction base="dms:Lookup"/>
      </xsd:simpleType>
    </xsd:element>
    <xsd:element name="Rettighedsgruppe" ma:index="29" ma:displayName="Rettighedsgruppe" ma:default="2;#Basis" ma:list="{cd861654-9942-42cc-b4e8-22e2eb33fafe}" ma:internalName="Rettighedsgruppe" ma:showField="Title" ma:web="303eeafb-7dff-46db-9396-e9c651f530ea">
      <xsd:simpleType>
        <xsd:restriction base="dms:Lookup"/>
      </xsd:simpleType>
    </xsd:element>
    <xsd:element name="Afsender" ma:index="36" nillable="true" ma:displayName="Afsender" ma:default="2;#Landscentret" ma:list="b497b606-9a6f-4593-a3de-acb9bcbea154" ma:internalName="Afsender" ma:showField="LinkTitleNoMenu" ma:web="303eeafb-7dff-46db-9396-e9c651f530ea">
      <xsd:simpleType>
        <xsd:restriction base="dms:Lookup"/>
      </xsd:simpleType>
    </xsd:element>
    <xsd:element name="Arkiveringsdato" ma:index="37" ma:displayName="Arkiveringsdato" ma:format="DateOnly" ma:internalName="Arkiveringsdato">
      <xsd:simpleType>
        <xsd:restriction base="dms:DateTime"/>
      </xsd:simpleType>
    </xsd:element>
    <xsd:element name="Ingen_x0020_besked_x0020_ved_x0020_arkivering" ma:index="38" nillable="true" ma:displayName="Ingen besked ved arkivering" ma:default="0" ma:description="Klik her, for ikke at modtage en besked, når dokumentet når sin udløbsdato" ma:internalName="Ingen_x0020_besked_x0020_ved_x0020_arkivering">
      <xsd:simpleType>
        <xsd:restriction base="dms:Boolean"/>
      </xsd:simpleType>
    </xsd:element>
    <xsd:element name="HideInRollups" ma:index="39" nillable="true" ma:displayName="Skjul i artikellister" ma:default="0" ma:description="Klik her for at skjule siden i artikellister" ma:internalName="HideInRollups">
      <xsd:simpleType>
        <xsd:restriction base="dms:Boolean"/>
      </xsd:simpleType>
    </xsd:element>
    <xsd:element name="IsHiddenFromRollup" ma:index="40" nillable="true" ma:displayName="Skjult i artikellister (system)" ma:decimals="0" ma:default="0" ma:description="Understøtter infrastrukturen" ma:internalName="IsHiddenFromRollup">
      <xsd:simpleType>
        <xsd:restriction base="dms:Number"/>
      </xsd:simpleType>
    </xsd:element>
    <xsd:element name="EnclosureFor" ma:index="48" nillable="true" ma:displayName="Bilag til" ma:description="Peger på bilagets moderdokument" ma:internalName="EnclosureFor">
      <xsd:complexType>
        <xsd:complexContent>
          <xsd:extension base="dms:URL">
            <xsd:sequence>
              <xsd:element name="Url" type="dms:ValidUrl" minOccurs="0" nillable="true"/>
              <xsd:element name="Description" type="xsd:string" nillable="true"/>
            </xsd:sequence>
          </xsd:extension>
        </xsd:complexContent>
      </xsd:complexType>
    </xsd:element>
    <xsd:element name="GammelURL" ma:index="49" nillable="true" ma:displayName="Gammel URL" ma:description="Tidligere placering på landbrugsinfo" ma:internalName="GammelURL">
      <xsd:simpleType>
        <xsd:restriction base="dms:Text">
          <xsd:maxLength value="255"/>
        </xsd:restriction>
      </xsd:simpleType>
    </xsd:element>
    <xsd:element name="NetSkabelonValue" ma:index="50" nillable="true" ma:displayName="NetSkabelon værdier" ma:internalName="NetSkabelonValue">
      <xsd:simpleType>
        <xsd:restriction base="dms:Text">
          <xsd:maxLength value="255"/>
        </xsd:restriction>
      </xsd:simpleType>
    </xsd:element>
    <xsd:element name="Projekter" ma:index="52" nillable="true" ma:displayName="Projekter" ma:list="ecf07d35-95fb-4bda-ad72-e46544058ec2" ma:internalName="Projekter" ma:showField="LinkTitleNoMenu" ma:web="303eeafb-7dff-46db-9396-e9c651f530ea">
      <xsd:simpleType>
        <xsd:restriction base="dms:Unknown"/>
      </xsd:simpleType>
    </xsd:element>
    <xsd:element name="WebInfoSubjects" ma:index="53" nillable="true" ma:displayName="Emneord" ma:description="Knyt emneord til din artikel. Benyttes primært til nyhedsbreve." ma:list="c1fcffa3-db61-496d-89f0-dea25d970c75" ma:internalName="WebInfoSubjects" ma:showField="LinkTitleNoMenu" ma:web="303eeafb-7dff-46db-9396-e9c651f530ea">
      <xsd:simpleType>
        <xsd:restriction base="dms:Unknown"/>
      </xsd:simpleType>
    </xsd:element>
    <xsd:element name="HitCount" ma:index="54" nillable="true" ma:displayName="HitCount (system)" ma:decimals="0" ma:default="0" ma:description="Antal gange et dokument er set af en bruger" ma:internalName="HitCount" ma:readOnly="false">
      <xsd:simpleType>
        <xsd:restriction base="dms:Number"/>
      </xsd:simpleType>
    </xsd:element>
    <xsd:element name="PermalinkID" ma:index="55" nillable="true" ma:displayName="Permalink ID" ma:description="Unik ID for artiklen som kan benyttes til permalink" ma:hidden="true" ma:internalName="PermalinkID"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a14257-579e-4a1f-bbbb-3c8dd7393476" elementFormDefault="qualified">
    <xsd:import namespace="http://schemas.microsoft.com/office/2006/documentManagement/types"/>
    <xsd:import namespace="http://schemas.microsoft.com/office/infopath/2007/PartnerControls"/>
    <xsd:element name="Forfattere" ma:index="28" nillable="true" ma:displayName="Forfattere" ma:list="UserInfo" ma:SharePointGroup="0" ma:internalName="Forfattere"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istekode" ma:index="30" nillable="true" ma:displayName="Listekode" ma:internalName="Listekode">
      <xsd:simpleType>
        <xsd:restriction base="dms:Text">
          <xsd:maxLength value="255"/>
        </xsd:restriction>
      </xsd:simpleType>
    </xsd:element>
    <xsd:element name="Nummer" ma:index="31" nillable="true" ma:displayName="Nummer" ma:internalName="Nummer">
      <xsd:simpleType>
        <xsd:restriction base="dms:Text">
          <xsd:maxLength value="255"/>
        </xsd:restriction>
      </xsd:simpleType>
    </xsd:element>
    <xsd:element name="Noegleord" ma:index="32" nillable="true" ma:displayName="Nøgleord" ma:internalName="Noegleord">
      <xsd:simpleType>
        <xsd:restriction base="dms:Text">
          <xsd:maxLength value="255"/>
        </xsd:restriction>
      </xsd:simpleType>
    </xsd:element>
    <xsd:element name="Informationsserie" ma:index="33" nillable="true" ma:displayName="Historisk informationsserie" ma:internalName="Informationsserie">
      <xsd:simpleType>
        <xsd:restriction base="dms:Text">
          <xsd:maxLength value="255"/>
        </xsd:restriction>
      </xsd:simpleType>
    </xsd:element>
    <xsd:element name="Bekraeftelsesdato" ma:index="34" nillable="true" ma:displayName="Bekræftelsesdato" ma:format="DateTime" ma:internalName="Bekraeftelsesdato">
      <xsd:simpleType>
        <xsd:restriction base="dms:DateTime"/>
      </xsd:simpleType>
    </xsd:element>
    <xsd:element name="Revisionsdato" ma:index="35" nillable="true" ma:displayName="Revisionsdato" ma:format="DateTime" ma:internalName="Revisionsdato">
      <xsd:simpleType>
        <xsd:restriction base="dms:DateTime"/>
      </xsd:simpleType>
    </xsd:element>
    <xsd:element name="Sorteringsorden" ma:index="47" nillable="true" ma:displayName="Sorteringsorden" ma:decimals="0" ma:internalName="Sorteringsorden">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a70ec1f7-d5d0-498f-b7c3-564baa3e3c2e" elementFormDefault="qualified">
    <xsd:import namespace="http://schemas.microsoft.com/office/2006/documentManagement/types"/>
    <xsd:import namespace="http://schemas.microsoft.com/office/infopath/2007/PartnerControls"/>
    <xsd:element name="WebInfoMultiSelect" ma:index="56" nillable="true" ma:displayName="Tilvalg" ma:description="Mulighed for et antal tilvalg gemt i et samlet felt." ma:internalName="WebInfoMultiSelect">
      <xsd:simpleType>
        <xsd:restriction base="dms:Unknown"/>
      </xsd:simpleType>
    </xsd:element>
    <xsd:element name="TaksonomiTaxHTField0" ma:index="69" nillable="true" ma:taxonomy="true" ma:internalName="TaksonomiTaxHTField0" ma:taxonomyFieldName="Taksonomi" ma:displayName="Taksonomi" ma:fieldId="{6e43b4ee-656e-4e6d-875c-6c0fe73b7faf}" ma:taxonomyMulti="true" ma:sspId="2476898c-5e7e-458a-8d26-e528e2e6d5ce" ma:termSetId="65f14c63-6b42-47e9-9739-973b2f9a435e" ma:anchorId="00000000-0000-0000-0000-000000000000" ma:open="false" ma:isKeyword="false">
      <xsd:complexType>
        <xsd:sequence>
          <xsd:element ref="pc:Terms" minOccurs="0" maxOccurs="1"/>
        </xsd:sequence>
      </xsd:complexType>
    </xsd:element>
    <xsd:element name="Bevillingsgivere" ma:index="73" nillable="true" ma:displayName="Bevillingsgivere" ma:list="9ccd692b-b01f-4300-9d4e-b4fb85c2c995" ma:internalName="Bevillingsgivere" ma:showField="LinkTitleNoMenu" ma:web="303eeafb-7dff-46db-9396-e9c651f530ea">
      <xsd:simpleType>
        <xsd:restriction base="dms:Unknown"/>
      </xsd:simpleType>
    </xsd:element>
    <xsd:element name="FinanceYear" ma:index="74" nillable="true" ma:displayName="Bevillingsår" ma:decimals="0" ma:internalName="FinanceYear">
      <xsd:simpleType>
        <xsd:restriction base="dms:Number"/>
      </xsd:simpleType>
    </xsd:element>
    <xsd:element name="WebInfoLawCodes" ma:index="75" nillable="true" ma:displayName="Lovkoder" ma:description="Knyt lovkoder til din artikel." ma:list="{908f6eb6-a66b-478a-a99e-d2541dc092be}" ma:internalName="WebInfoLawCodes" ma:showField="LinkTitleNoMenu" ma:web="{303eeafb-7dff-46db-9396-e9c651f530ea}">
      <xsd:simpleType>
        <xsd:restriction base="dms:Unknown"/>
      </xsd:simpleType>
    </xsd:element>
    <xsd:element name="Afrapportering" ma:index="76" nillable="true" ma:displayName="Afrapportering" ma:list="{126d356a-4f5c-4bbb-91a6-e07af1934e19}" ma:internalName="Afrapportering" ma:showField="LinkTitleNoMenu" ma:web="{303eeafb-7dff-46db-9396-e9c651f530ea}">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03eeafb-7dff-46db-9396-e9c651f530ea" elementFormDefault="qualified">
    <xsd:import namespace="http://schemas.microsoft.com/office/2006/documentManagement/types"/>
    <xsd:import namespace="http://schemas.microsoft.com/office/infopath/2007/PartnerControls"/>
    <xsd:element name="_dlc_DocId" ma:index="57" nillable="true" ma:displayName="Værdi for dokument-id" ma:description="Værdien af det dokument-id, der er tildelt dette element." ma:internalName="_dlc_DocId" ma:readOnly="true">
      <xsd:simpleType>
        <xsd:restriction base="dms:Text"/>
      </xsd:simpleType>
    </xsd:element>
    <xsd:element name="_dlc_DocIdUrl" ma:index="58" nillable="true" ma:displayName="Dokument-id" ma:description="Permanent link til dette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59" nillable="true" ma:displayName="Persist ID" ma:description="Keep ID on add." ma:hidden="true" ma:internalName="_dlc_DocIdPersistId" ma:readOnly="true">
      <xsd:simpleType>
        <xsd:restriction base="dms:Boolean"/>
      </xsd:simpleType>
    </xsd:element>
    <xsd:element name="TaxCatchAll" ma:index="70" nillable="true" ma:displayName="Taxonomy Catch All Column" ma:hidden="true" ma:list="{00a11604-cdb1-438d-8b4c-a208f6918db7}" ma:internalName="TaxCatchAll" ma:showField="CatchAllData" ma:web="303eeafb-7dff-46db-9396-e9c651f530ea">
      <xsd:complexType>
        <xsd:complexContent>
          <xsd:extension base="dms:MultiChoiceLookup">
            <xsd:sequence>
              <xsd:element name="Value" type="dms:Lookup" maxOccurs="unbounded" minOccurs="0" nillable="true"/>
            </xsd:sequence>
          </xsd:extension>
        </xsd:complexContent>
      </xsd:complexType>
    </xsd:element>
    <xsd:element name="TaxCatchAllLabel" ma:index="71" nillable="true" ma:displayName="Taxonomy Catch All Column1" ma:hidden="true" ma:list="{00a11604-cdb1-438d-8b4c-a208f6918db7}" ma:internalName="TaxCatchAllLabel" ma:readOnly="true" ma:showField="CatchAllDataLabel" ma:web="303eeafb-7dff-46db-9396-e9c651f530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B3E2F7-C1A9-4208-BC26-A5885769AB66}"/>
</file>

<file path=customXml/itemProps2.xml><?xml version="1.0" encoding="utf-8"?>
<ds:datastoreItem xmlns:ds="http://schemas.openxmlformats.org/officeDocument/2006/customXml" ds:itemID="{9CC71E35-2BBE-4B14-B4CE-494F1EF6BF9E}"/>
</file>

<file path=customXml/itemProps3.xml><?xml version="1.0" encoding="utf-8"?>
<ds:datastoreItem xmlns:ds="http://schemas.openxmlformats.org/officeDocument/2006/customXml" ds:itemID="{D29EC5EC-A19E-4552-950F-4B9E6FD3DE89}"/>
</file>

<file path=customXml/itemProps4.xml><?xml version="1.0" encoding="utf-8"?>
<ds:datastoreItem xmlns:ds="http://schemas.openxmlformats.org/officeDocument/2006/customXml" ds:itemID="{67233045-51C7-43E7-92DD-D0604827145B}"/>
</file>

<file path=docProps/app.xml><?xml version="1.0" encoding="utf-8"?>
<Properties xmlns="http://schemas.openxmlformats.org/officeDocument/2006/extended-properties" xmlns:vt="http://schemas.openxmlformats.org/officeDocument/2006/docPropsVTypes">
  <Template>mam20150102_PLANTEKONGRES_næringsstoffer</Template>
  <TotalTime>93</TotalTime>
  <Words>1124</Words>
  <Application>Microsoft Office PowerPoint</Application>
  <PresentationFormat>Skærmshow (4:3)</PresentationFormat>
  <Paragraphs>300</Paragraphs>
  <Slides>32</Slides>
  <Notes>3</Notes>
  <HiddenSlides>0</HiddenSlides>
  <MMClips>0</MMClips>
  <ScaleCrop>false</ScaleCrop>
  <HeadingPairs>
    <vt:vector size="4" baseType="variant">
      <vt:variant>
        <vt:lpstr>Tema</vt:lpstr>
      </vt:variant>
      <vt:variant>
        <vt:i4>1</vt:i4>
      </vt:variant>
      <vt:variant>
        <vt:lpstr>Diastitler</vt:lpstr>
      </vt:variant>
      <vt:variant>
        <vt:i4>32</vt:i4>
      </vt:variant>
    </vt:vector>
  </HeadingPairs>
  <TitlesOfParts>
    <vt:vector size="33" baseType="lpstr">
      <vt:lpstr>mam20150102_PLANTEKONGRES_næringsstoffer</vt:lpstr>
      <vt:lpstr>Sådan sikres forsyningen med næringsstoffer til majs</vt:lpstr>
      <vt:lpstr>Indhold</vt:lpstr>
      <vt:lpstr>Alle i tilstrækkelige mængder</vt:lpstr>
      <vt:lpstr>Planteanalyser 11 forsøg 2011-2012 </vt:lpstr>
      <vt:lpstr>Planteanalyser 11 forsøg 2011-2012 </vt:lpstr>
      <vt:lpstr>Planteanalyser 11 forsøg 2011-2012 </vt:lpstr>
      <vt:lpstr>40 ton kvæggylle pr. ha min. og maks. indhold i 29 analyser kvæggylle okt. 2014</vt:lpstr>
      <vt:lpstr>Optagelse af næringsstoffer</vt:lpstr>
      <vt:lpstr>PowerPoint-præsentation</vt:lpstr>
      <vt:lpstr>Lerjord skal vinterpløjes</vt:lpstr>
      <vt:lpstr>Kvælstof</vt:lpstr>
      <vt:lpstr>Optimal N-mængde til majshelsæd 16 forsøg 2010-2014</vt:lpstr>
      <vt:lpstr>Gødskning af majs i vækstperioden  3 forsøg 2014 (JB 1 uden vanding) </vt:lpstr>
      <vt:lpstr>Nitrifikationshæmmer</vt:lpstr>
      <vt:lpstr>Gødskning af majs i vækstperioden  3 forsøg 2014</vt:lpstr>
      <vt:lpstr>Kvælstof - konklusion</vt:lpstr>
      <vt:lpstr>Fosfor</vt:lpstr>
      <vt:lpstr>PowerPoint-præsentation</vt:lpstr>
      <vt:lpstr>PowerPoint-præsentation</vt:lpstr>
      <vt:lpstr>PowerPoint-præsentation</vt:lpstr>
      <vt:lpstr>Placering af gødning til majs</vt:lpstr>
      <vt:lpstr>Kalium til majs 13 forsøg 2010-2012</vt:lpstr>
      <vt:lpstr>Konklusion - kalium</vt:lpstr>
      <vt:lpstr>Mangan og bor </vt:lpstr>
      <vt:lpstr>Mangan til majs </vt:lpstr>
      <vt:lpstr>Mangan - konklusion</vt:lpstr>
      <vt:lpstr>Bor til majs </vt:lpstr>
      <vt:lpstr>Bor til majs i startgødning 15 forsøg 1995-97 </vt:lpstr>
      <vt:lpstr>Bor - konklusion</vt:lpstr>
      <vt:lpstr>Bladgødskning med blanding af næringsstoffer til majs </vt:lpstr>
      <vt:lpstr>Konklusion</vt:lpstr>
      <vt:lpstr> Hold fokus på den enkelte mark!</vt:lpstr>
    </vt:vector>
  </TitlesOfParts>
  <Company>Videncentret for Landbrug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Sådan sikres forsyningen med næringsstoffer til majs</dc:title>
  <dc:creator>Martin Mikkelsen</dc:creator>
  <cp:keywords>Plantekongres 2015; PLK2015</cp:keywords>
  <cp:lastModifiedBy>Lotte Buchtrup Hornbek</cp:lastModifiedBy>
  <cp:revision>9</cp:revision>
  <cp:lastPrinted>2015-01-05T07:28:17Z</cp:lastPrinted>
  <dcterms:created xsi:type="dcterms:W3CDTF">2015-01-13T08:09:51Z</dcterms:created>
  <dcterms:modified xsi:type="dcterms:W3CDTF">2015-01-20T06:59:41Z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ksonomi">
    <vt:lpwstr/>
  </property>
  <property fmtid="{D5CDD505-2E9C-101B-9397-08002B2CF9AE}" pid="3" name="ContentTypeId">
    <vt:lpwstr>0x010100C568DB52D9D0A14D9B2FDCC96666E9F2007948130EC3DB064584E219954237AF3900242457EFB8B24247815D688C526CD44D009690C395DF00CE4C919B1A03C70EBDBB</vt:lpwstr>
  </property>
  <property fmtid="{D5CDD505-2E9C-101B-9397-08002B2CF9AE}" pid="4" name="AllowComments">
    <vt:bool>true</vt:bool>
  </property>
  <property fmtid="{D5CDD505-2E9C-101B-9397-08002B2CF9AE}" pid="5" name="DisplayComments">
    <vt:bool>true</vt:bool>
  </property>
  <property fmtid="{D5CDD505-2E9C-101B-9397-08002B2CF9AE}" pid="6" name="Sprogvalg">
    <vt:lpwstr>2</vt:lpwstr>
  </property>
  <property fmtid="{D5CDD505-2E9C-101B-9397-08002B2CF9AE}" pid="7" name="_dlc_DocIdItemGuid">
    <vt:lpwstr>afcf6844-cad5-49ed-9484-898e51e6384d</vt:lpwstr>
  </property>
  <property fmtid="{D5CDD505-2E9C-101B-9397-08002B2CF9AE}" pid="8" name="HideInRollups">
    <vt:bool>true</vt:bool>
  </property>
  <property fmtid="{D5CDD505-2E9C-101B-9397-08002B2CF9AE}" pid="9" name="Revisionsdato">
    <vt:filetime>2015-01-15T10:55:00Z</vt:filetime>
  </property>
  <property fmtid="{D5CDD505-2E9C-101B-9397-08002B2CF9AE}" pid="10" name="WebInfo_FinansieringsLink">
    <vt:lpwstr>afcf6844-cad5-49ed-9484-898e51e6384d</vt:lpwstr>
  </property>
  <property fmtid="{D5CDD505-2E9C-101B-9397-08002B2CF9AE}" pid="11" name="EnclosureFor">
    <vt:lpwstr/>
  </property>
  <property fmtid="{D5CDD505-2E9C-101B-9397-08002B2CF9AE}" pid="12" name="KnowledgeArticle">
    <vt:bool>false</vt:bool>
  </property>
</Properties>
</file>